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84" r:id="rId4"/>
    <p:sldMasterId id="2147483696" r:id="rId5"/>
    <p:sldMasterId id="2147483708" r:id="rId6"/>
  </p:sldMasterIdLst>
  <p:notesMasterIdLst>
    <p:notesMasterId r:id="rId48"/>
  </p:notesMasterIdLst>
  <p:sldIdLst>
    <p:sldId id="259" r:id="rId7"/>
    <p:sldId id="458" r:id="rId8"/>
    <p:sldId id="461" r:id="rId9"/>
    <p:sldId id="462" r:id="rId10"/>
    <p:sldId id="463" r:id="rId11"/>
    <p:sldId id="464" r:id="rId12"/>
    <p:sldId id="465" r:id="rId13"/>
    <p:sldId id="466" r:id="rId14"/>
    <p:sldId id="467" r:id="rId15"/>
    <p:sldId id="468" r:id="rId16"/>
    <p:sldId id="469" r:id="rId17"/>
    <p:sldId id="470" r:id="rId18"/>
    <p:sldId id="459" r:id="rId19"/>
    <p:sldId id="471" r:id="rId20"/>
    <p:sldId id="472" r:id="rId21"/>
    <p:sldId id="473" r:id="rId22"/>
    <p:sldId id="474" r:id="rId23"/>
    <p:sldId id="476" r:id="rId24"/>
    <p:sldId id="477" r:id="rId25"/>
    <p:sldId id="475" r:id="rId26"/>
    <p:sldId id="478" r:id="rId27"/>
    <p:sldId id="479" r:id="rId28"/>
    <p:sldId id="480" r:id="rId29"/>
    <p:sldId id="481" r:id="rId30"/>
    <p:sldId id="482" r:id="rId31"/>
    <p:sldId id="483" r:id="rId32"/>
    <p:sldId id="484" r:id="rId33"/>
    <p:sldId id="485" r:id="rId34"/>
    <p:sldId id="486" r:id="rId35"/>
    <p:sldId id="487" r:id="rId36"/>
    <p:sldId id="488" r:id="rId37"/>
    <p:sldId id="489" r:id="rId38"/>
    <p:sldId id="490" r:id="rId39"/>
    <p:sldId id="491" r:id="rId40"/>
    <p:sldId id="492" r:id="rId41"/>
    <p:sldId id="493" r:id="rId42"/>
    <p:sldId id="494" r:id="rId43"/>
    <p:sldId id="495" r:id="rId44"/>
    <p:sldId id="496" r:id="rId45"/>
    <p:sldId id="497" r:id="rId46"/>
    <p:sldId id="498" r:id="rId47"/>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286000" algn="l" defTabSz="457200" rtl="0" eaLnBrk="1" latinLnBrk="0" hangingPunct="1">
      <a:defRPr sz="2400" kern="1200">
        <a:solidFill>
          <a:schemeClr val="tx1"/>
        </a:solidFill>
        <a:latin typeface="Arial" charset="0"/>
        <a:ea typeface="ＭＳ Ｐゴシック" charset="0"/>
        <a:cs typeface="+mn-cs"/>
      </a:defRPr>
    </a:lvl6pPr>
    <a:lvl7pPr marL="2743200" algn="l" defTabSz="457200" rtl="0" eaLnBrk="1" latinLnBrk="0" hangingPunct="1">
      <a:defRPr sz="2400" kern="1200">
        <a:solidFill>
          <a:schemeClr val="tx1"/>
        </a:solidFill>
        <a:latin typeface="Arial" charset="0"/>
        <a:ea typeface="ＭＳ Ｐゴシック" charset="0"/>
        <a:cs typeface="+mn-cs"/>
      </a:defRPr>
    </a:lvl7pPr>
    <a:lvl8pPr marL="3200400" algn="l" defTabSz="457200" rtl="0" eaLnBrk="1" latinLnBrk="0" hangingPunct="1">
      <a:defRPr sz="2400" kern="1200">
        <a:solidFill>
          <a:schemeClr val="tx1"/>
        </a:solidFill>
        <a:latin typeface="Arial" charset="0"/>
        <a:ea typeface="ＭＳ Ｐゴシック" charset="0"/>
        <a:cs typeface="+mn-cs"/>
      </a:defRPr>
    </a:lvl8pPr>
    <a:lvl9pPr marL="3657600" algn="l" defTabSz="457200" rtl="0" eaLnBrk="1" latinLnBrk="0" hangingPunct="1">
      <a:defRPr sz="2400"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D9AA9"/>
    <a:srgbClr val="7D91AA"/>
    <a:srgbClr val="A32638"/>
    <a:srgbClr val="56AA1C"/>
    <a:srgbClr val="BD6005"/>
    <a:srgbClr val="BD4505"/>
    <a:srgbClr val="7D9AA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34587" autoAdjust="0"/>
    <p:restoredTop sz="87572" autoAdjust="0"/>
  </p:normalViewPr>
  <p:slideViewPr>
    <p:cSldViewPr showGuides="1">
      <p:cViewPr varScale="1">
        <p:scale>
          <a:sx n="116" d="100"/>
          <a:sy n="116" d="100"/>
        </p:scale>
        <p:origin x="-1494" y="-114"/>
      </p:cViewPr>
      <p:guideLst>
        <p:guide orient="horz" pos="2160"/>
        <p:guide pos="2880"/>
        <p:guide pos="5531"/>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de-DE"/>
          </a:p>
        </p:txBody>
      </p:sp>
      <p:sp>
        <p:nvSpPr>
          <p:cNvPr id="2765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de-DE"/>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de-DE"/>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0BD71836-CABB-0745-8C0B-618995465281}" type="slidenum">
              <a:rPr lang="de-DE"/>
              <a:pPr/>
              <a:t>‹Nr.›</a:t>
            </a:fld>
            <a:endParaRPr lang="de-DE"/>
          </a:p>
        </p:txBody>
      </p:sp>
    </p:spTree>
    <p:extLst>
      <p:ext uri="{BB962C8B-B14F-4D97-AF65-F5344CB8AC3E}">
        <p14:creationId xmlns="" xmlns:p14="http://schemas.microsoft.com/office/powerpoint/2010/main" val="2330527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ＭＳ Ｐゴシック" charset="0"/>
        <a:cs typeface="+mn-cs"/>
      </a:defRPr>
    </a:lvl1pPr>
    <a:lvl2pPr marL="457200" algn="l" rtl="0" fontAlgn="base">
      <a:spcBef>
        <a:spcPct val="30000"/>
      </a:spcBef>
      <a:spcAft>
        <a:spcPct val="0"/>
      </a:spcAft>
      <a:defRPr sz="1200" kern="1200">
        <a:solidFill>
          <a:schemeClr val="tx1"/>
        </a:solidFill>
        <a:latin typeface="Times" charset="0"/>
        <a:ea typeface="ＭＳ Ｐゴシック" charset="0"/>
        <a:cs typeface="+mn-cs"/>
      </a:defRPr>
    </a:lvl2pPr>
    <a:lvl3pPr marL="914400" algn="l" rtl="0" fontAlgn="base">
      <a:spcBef>
        <a:spcPct val="30000"/>
      </a:spcBef>
      <a:spcAft>
        <a:spcPct val="0"/>
      </a:spcAft>
      <a:defRPr sz="1200" kern="1200">
        <a:solidFill>
          <a:schemeClr val="tx1"/>
        </a:solidFill>
        <a:latin typeface="Times"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D52A6-DD4D-6E4A-BAC4-303300E514B9}" type="slidenum">
              <a:rPr lang="de-DE"/>
              <a:pPr/>
              <a:t>1</a:t>
            </a:fld>
            <a:endParaRPr lang="de-DE"/>
          </a:p>
        </p:txBody>
      </p:sp>
      <p:sp>
        <p:nvSpPr>
          <p:cNvPr id="389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8915"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Einleitung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Literatur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Grundlagentheorie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Algorithmus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Experimente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Schlussfolgerung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9" name="Picture 1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pic>
        <p:nvPicPr>
          <p:cNvPr id="6161" name="Picture 17"/>
          <p:cNvPicPr>
            <a:picLocks noChangeAspect="1" noChangeArrowheads="1"/>
          </p:cNvPicPr>
          <p:nvPr/>
        </p:nvPicPr>
        <p:blipFill>
          <a:blip r:embed="rId4">
            <a:extLst>
              <a:ext uri="{28A0092B-C50C-407E-A947-70E740481C1C}">
                <a14:useLocalDpi xmlns="" xmlns:a14="http://schemas.microsoft.com/office/drawing/2010/main" val="0"/>
              </a:ext>
            </a:extLst>
          </a:blip>
          <a:srcRect l="2" t="20613"/>
          <a:stretch>
            <a:fillRect/>
          </a:stretch>
        </p:blipFill>
        <p:spPr bwMode="auto">
          <a:xfrm>
            <a:off x="0" y="1295400"/>
            <a:ext cx="9144000" cy="3959225"/>
          </a:xfrm>
          <a:prstGeom prst="rect">
            <a:avLst/>
          </a:prstGeom>
          <a:noFill/>
          <a:extLst>
            <a:ext uri="{909E8E84-426E-40dd-AFC4-6F175D3DCCD1}">
              <a14:hiddenFill xmlns="" xmlns:a14="http://schemas.microsoft.com/office/drawing/2010/main">
                <a:solidFill>
                  <a:srgbClr val="FFFFFF"/>
                </a:solidFill>
              </a14:hiddenFill>
            </a:ext>
          </a:extLst>
        </p:spPr>
      </p:pic>
      <p:sp>
        <p:nvSpPr>
          <p:cNvPr id="6176" name="Text Box 32"/>
          <p:cNvSpPr txBox="1">
            <a:spLocks noChangeArrowheads="1"/>
          </p:cNvSpPr>
          <p:nvPr/>
        </p:nvSpPr>
        <p:spPr bwMode="auto">
          <a:xfrm>
            <a:off x="4740275" y="5502275"/>
            <a:ext cx="4114800" cy="615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tabLst>
                <a:tab pos="474663" algn="l"/>
              </a:tabLst>
              <a:defRPr sz="2400">
                <a:solidFill>
                  <a:schemeClr val="tx1"/>
                </a:solidFill>
                <a:latin typeface="Times" charset="0"/>
                <a:ea typeface="ＭＳ Ｐゴシック" charset="0"/>
              </a:defRPr>
            </a:lvl1pPr>
            <a:lvl2pPr>
              <a:tabLst>
                <a:tab pos="474663" algn="l"/>
              </a:tabLst>
              <a:defRPr sz="2400">
                <a:solidFill>
                  <a:schemeClr val="tx1"/>
                </a:solidFill>
                <a:latin typeface="Times" charset="0"/>
                <a:ea typeface="ＭＳ Ｐゴシック" charset="0"/>
              </a:defRPr>
            </a:lvl2pPr>
            <a:lvl3pPr>
              <a:tabLst>
                <a:tab pos="474663" algn="l"/>
              </a:tabLst>
              <a:defRPr sz="2400">
                <a:solidFill>
                  <a:schemeClr val="tx1"/>
                </a:solidFill>
                <a:latin typeface="Times" charset="0"/>
                <a:ea typeface="ＭＳ Ｐゴシック" charset="0"/>
              </a:defRPr>
            </a:lvl3pPr>
            <a:lvl4pPr>
              <a:tabLst>
                <a:tab pos="474663" algn="l"/>
              </a:tabLst>
              <a:defRPr sz="2400">
                <a:solidFill>
                  <a:schemeClr val="tx1"/>
                </a:solidFill>
                <a:latin typeface="Times" charset="0"/>
                <a:ea typeface="ＭＳ Ｐゴシック" charset="0"/>
              </a:defRPr>
            </a:lvl4pPr>
            <a:lvl5pPr>
              <a:tabLst>
                <a:tab pos="474663" algn="l"/>
              </a:tabLst>
              <a:defRPr sz="2400">
                <a:solidFill>
                  <a:schemeClr val="tx1"/>
                </a:solidFill>
                <a:latin typeface="Times" charset="0"/>
                <a:ea typeface="ＭＳ Ｐゴシック" charset="0"/>
              </a:defRPr>
            </a:lvl5pPr>
            <a:lvl6pPr eaLnBrk="0" fontAlgn="base" hangingPunct="0">
              <a:spcBef>
                <a:spcPct val="0"/>
              </a:spcBef>
              <a:spcAft>
                <a:spcPct val="0"/>
              </a:spcAft>
              <a:tabLst>
                <a:tab pos="474663" algn="l"/>
              </a:tabLst>
              <a:defRPr sz="2400">
                <a:solidFill>
                  <a:schemeClr val="tx1"/>
                </a:solidFill>
                <a:latin typeface="Times" charset="0"/>
                <a:ea typeface="ＭＳ Ｐゴシック" charset="0"/>
              </a:defRPr>
            </a:lvl6pPr>
            <a:lvl7pPr eaLnBrk="0" fontAlgn="base" hangingPunct="0">
              <a:spcBef>
                <a:spcPct val="0"/>
              </a:spcBef>
              <a:spcAft>
                <a:spcPct val="0"/>
              </a:spcAft>
              <a:tabLst>
                <a:tab pos="474663" algn="l"/>
              </a:tabLst>
              <a:defRPr sz="2400">
                <a:solidFill>
                  <a:schemeClr val="tx1"/>
                </a:solidFill>
                <a:latin typeface="Times" charset="0"/>
                <a:ea typeface="ＭＳ Ｐゴシック" charset="0"/>
              </a:defRPr>
            </a:lvl7pPr>
            <a:lvl8pPr eaLnBrk="0" fontAlgn="base" hangingPunct="0">
              <a:spcBef>
                <a:spcPct val="0"/>
              </a:spcBef>
              <a:spcAft>
                <a:spcPct val="0"/>
              </a:spcAft>
              <a:tabLst>
                <a:tab pos="474663" algn="l"/>
              </a:tabLst>
              <a:defRPr sz="2400">
                <a:solidFill>
                  <a:schemeClr val="tx1"/>
                </a:solidFill>
                <a:latin typeface="Times" charset="0"/>
                <a:ea typeface="ＭＳ Ｐゴシック" charset="0"/>
              </a:defRPr>
            </a:lvl8pPr>
            <a:lvl9pPr eaLnBrk="0" fontAlgn="base" hangingPunct="0">
              <a:spcBef>
                <a:spcPct val="0"/>
              </a:spcBef>
              <a:spcAft>
                <a:spcPct val="0"/>
              </a:spcAft>
              <a:tabLst>
                <a:tab pos="474663" algn="l"/>
              </a:tabLst>
              <a:defRPr sz="2400">
                <a:solidFill>
                  <a:schemeClr val="tx1"/>
                </a:solidFill>
                <a:latin typeface="Times" charset="0"/>
                <a:ea typeface="ＭＳ Ｐゴシック" charset="0"/>
              </a:defRPr>
            </a:lvl9pPr>
          </a:lstStyle>
          <a:p>
            <a:r>
              <a:rPr lang="de-DE" sz="2000" dirty="0" smtClean="0">
                <a:solidFill>
                  <a:srgbClr val="A32638"/>
                </a:solidFill>
                <a:latin typeface="Arial" charset="0"/>
              </a:rPr>
              <a:t>Segmentierung von Punktwolken mit Neuronalen Netzen</a:t>
            </a:r>
          </a:p>
        </p:txBody>
      </p:sp>
      <p:sp>
        <p:nvSpPr>
          <p:cNvPr id="6177" name="Text Box 33"/>
          <p:cNvSpPr txBox="1">
            <a:spLocks noChangeArrowheads="1"/>
          </p:cNvSpPr>
          <p:nvPr/>
        </p:nvSpPr>
        <p:spPr bwMode="auto">
          <a:xfrm>
            <a:off x="228600" y="6203950"/>
            <a:ext cx="2895600" cy="2955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tabLst>
                <a:tab pos="474663" algn="l"/>
              </a:tabLst>
              <a:defRPr sz="2400">
                <a:solidFill>
                  <a:schemeClr val="tx1"/>
                </a:solidFill>
                <a:latin typeface="Times" charset="0"/>
                <a:ea typeface="ＭＳ Ｐゴシック" charset="0"/>
              </a:defRPr>
            </a:lvl1pPr>
            <a:lvl2pPr>
              <a:tabLst>
                <a:tab pos="474663" algn="l"/>
              </a:tabLst>
              <a:defRPr sz="2400">
                <a:solidFill>
                  <a:schemeClr val="tx1"/>
                </a:solidFill>
                <a:latin typeface="Times" charset="0"/>
                <a:ea typeface="ＭＳ Ｐゴシック" charset="0"/>
              </a:defRPr>
            </a:lvl2pPr>
            <a:lvl3pPr>
              <a:tabLst>
                <a:tab pos="474663" algn="l"/>
              </a:tabLst>
              <a:defRPr sz="2400">
                <a:solidFill>
                  <a:schemeClr val="tx1"/>
                </a:solidFill>
                <a:latin typeface="Times" charset="0"/>
                <a:ea typeface="ＭＳ Ｐゴシック" charset="0"/>
              </a:defRPr>
            </a:lvl3pPr>
            <a:lvl4pPr>
              <a:tabLst>
                <a:tab pos="474663" algn="l"/>
              </a:tabLst>
              <a:defRPr sz="2400">
                <a:solidFill>
                  <a:schemeClr val="tx1"/>
                </a:solidFill>
                <a:latin typeface="Times" charset="0"/>
                <a:ea typeface="ＭＳ Ｐゴシック" charset="0"/>
              </a:defRPr>
            </a:lvl4pPr>
            <a:lvl5pPr>
              <a:tabLst>
                <a:tab pos="474663" algn="l"/>
              </a:tabLst>
              <a:defRPr sz="2400">
                <a:solidFill>
                  <a:schemeClr val="tx1"/>
                </a:solidFill>
                <a:latin typeface="Times" charset="0"/>
                <a:ea typeface="ＭＳ Ｐゴシック" charset="0"/>
              </a:defRPr>
            </a:lvl5pPr>
            <a:lvl6pPr eaLnBrk="0" fontAlgn="base" hangingPunct="0">
              <a:spcBef>
                <a:spcPct val="0"/>
              </a:spcBef>
              <a:spcAft>
                <a:spcPct val="0"/>
              </a:spcAft>
              <a:tabLst>
                <a:tab pos="474663" algn="l"/>
              </a:tabLst>
              <a:defRPr sz="2400">
                <a:solidFill>
                  <a:schemeClr val="tx1"/>
                </a:solidFill>
                <a:latin typeface="Times" charset="0"/>
                <a:ea typeface="ＭＳ Ｐゴシック" charset="0"/>
              </a:defRPr>
            </a:lvl6pPr>
            <a:lvl7pPr eaLnBrk="0" fontAlgn="base" hangingPunct="0">
              <a:spcBef>
                <a:spcPct val="0"/>
              </a:spcBef>
              <a:spcAft>
                <a:spcPct val="0"/>
              </a:spcAft>
              <a:tabLst>
                <a:tab pos="474663" algn="l"/>
              </a:tabLst>
              <a:defRPr sz="2400">
                <a:solidFill>
                  <a:schemeClr val="tx1"/>
                </a:solidFill>
                <a:latin typeface="Times" charset="0"/>
                <a:ea typeface="ＭＳ Ｐゴシック" charset="0"/>
              </a:defRPr>
            </a:lvl7pPr>
            <a:lvl8pPr eaLnBrk="0" fontAlgn="base" hangingPunct="0">
              <a:spcBef>
                <a:spcPct val="0"/>
              </a:spcBef>
              <a:spcAft>
                <a:spcPct val="0"/>
              </a:spcAft>
              <a:tabLst>
                <a:tab pos="474663" algn="l"/>
              </a:tabLst>
              <a:defRPr sz="2400">
                <a:solidFill>
                  <a:schemeClr val="tx1"/>
                </a:solidFill>
                <a:latin typeface="Times" charset="0"/>
                <a:ea typeface="ＭＳ Ｐゴシック" charset="0"/>
              </a:defRPr>
            </a:lvl8pPr>
            <a:lvl9pPr eaLnBrk="0" fontAlgn="base" hangingPunct="0">
              <a:spcBef>
                <a:spcPct val="0"/>
              </a:spcBef>
              <a:spcAft>
                <a:spcPct val="0"/>
              </a:spcAft>
              <a:tabLst>
                <a:tab pos="474663" algn="l"/>
              </a:tabLst>
              <a:defRPr sz="2400">
                <a:solidFill>
                  <a:schemeClr val="tx1"/>
                </a:solidFill>
                <a:latin typeface="Times" charset="0"/>
                <a:ea typeface="ＭＳ Ｐゴシック" charset="0"/>
              </a:defRPr>
            </a:lvl9pPr>
          </a:lstStyle>
          <a:p>
            <a:pPr eaLnBrk="1" hangingPunct="1">
              <a:lnSpc>
                <a:spcPts val="1200"/>
              </a:lnSpc>
              <a:buClr>
                <a:schemeClr val="tx2"/>
              </a:buClr>
              <a:buFont typeface="Times" charset="0"/>
              <a:buNone/>
            </a:pPr>
            <a:r>
              <a:rPr lang="de-DE" sz="900" dirty="0" smtClean="0">
                <a:solidFill>
                  <a:srgbClr val="323232"/>
                </a:solidFill>
                <a:latin typeface="Arial" charset="0"/>
              </a:rPr>
              <a:t>Tarik Jan </a:t>
            </a:r>
            <a:r>
              <a:rPr lang="de-DE" sz="900" dirty="0" err="1" smtClean="0">
                <a:solidFill>
                  <a:srgbClr val="323232"/>
                </a:solidFill>
                <a:latin typeface="Arial" charset="0"/>
              </a:rPr>
              <a:t>Enderes</a:t>
            </a:r>
            <a:r>
              <a:rPr lang="de-DE" sz="900" dirty="0" smtClean="0">
                <a:solidFill>
                  <a:srgbClr val="323232"/>
                </a:solidFill>
                <a:latin typeface="Arial" charset="0"/>
              </a:rPr>
              <a:t> </a:t>
            </a:r>
            <a:r>
              <a:rPr lang="de-DE" sz="900" dirty="0">
                <a:solidFill>
                  <a:srgbClr val="323232"/>
                </a:solidFill>
                <a:latin typeface="Arial" charset="0"/>
              </a:rPr>
              <a:t>| </a:t>
            </a:r>
            <a:r>
              <a:rPr lang="de-DE" sz="900" dirty="0" smtClean="0">
                <a:solidFill>
                  <a:srgbClr val="323232"/>
                </a:solidFill>
                <a:latin typeface="Arial" charset="0"/>
              </a:rPr>
              <a:t>15.11.2019 </a:t>
            </a:r>
            <a:r>
              <a:rPr lang="de-DE" sz="900" dirty="0">
                <a:solidFill>
                  <a:srgbClr val="323232"/>
                </a:solidFill>
                <a:latin typeface="Arial" charset="0"/>
              </a:rPr>
              <a:t>| </a:t>
            </a:r>
            <a:r>
              <a:rPr lang="de-DE" sz="900" dirty="0" smtClean="0">
                <a:solidFill>
                  <a:srgbClr val="323232"/>
                </a:solidFill>
                <a:latin typeface="Arial" charset="0"/>
              </a:rPr>
              <a:t>Vortrag zur Bachelorarbeit</a:t>
            </a:r>
            <a:endParaRPr lang="de-DE" sz="900" dirty="0">
              <a:solidFill>
                <a:srgbClr val="323232"/>
              </a:solidFill>
              <a:latin typeface="Arial" charset="0"/>
            </a:endParaRPr>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Convolutional</a:t>
            </a:r>
            <a:r>
              <a:rPr lang="de-DE" dirty="0" smtClean="0"/>
              <a:t> </a:t>
            </a:r>
            <a:r>
              <a:rPr lang="de-DE" dirty="0" err="1" smtClean="0"/>
              <a:t>Neural</a:t>
            </a:r>
            <a:r>
              <a:rPr lang="de-DE" dirty="0" smtClean="0"/>
              <a:t> Network (CNN)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Neuronales </a:t>
            </a:r>
            <a:r>
              <a:rPr lang="de-DE" sz="2400" dirty="0" smtClean="0"/>
              <a:t>Netz, das in mindestens einer Verarbeitungsschicht Faltungsoperationen </a:t>
            </a:r>
            <a:r>
              <a:rPr lang="de-DE" sz="2400" dirty="0" smtClean="0"/>
              <a:t>durchführt</a:t>
            </a:r>
          </a:p>
          <a:p>
            <a:pPr lvl="1">
              <a:lnSpc>
                <a:spcPct val="90000"/>
              </a:lnSpc>
            </a:pPr>
            <a:endParaRPr lang="de-DE" sz="2400" dirty="0" smtClean="0"/>
          </a:p>
          <a:p>
            <a:pPr lvl="1">
              <a:lnSpc>
                <a:spcPct val="90000"/>
              </a:lnSpc>
            </a:pPr>
            <a:r>
              <a:rPr lang="de-DE" sz="2400" dirty="0" smtClean="0"/>
              <a:t>Pooling </a:t>
            </a:r>
            <a:r>
              <a:rPr lang="de-DE" sz="2400" dirty="0" err="1" smtClean="0"/>
              <a:t>Layers</a:t>
            </a:r>
            <a:r>
              <a:rPr lang="de-DE" sz="2400" dirty="0" smtClean="0"/>
              <a:t> </a:t>
            </a:r>
            <a:r>
              <a:rPr lang="de-DE" sz="2400" dirty="0" smtClean="0"/>
              <a:t>fassen Daten zusammen</a:t>
            </a:r>
          </a:p>
          <a:p>
            <a:pPr lvl="1">
              <a:lnSpc>
                <a:spcPct val="90000"/>
              </a:lnSpc>
            </a:pPr>
            <a:endParaRPr lang="de-DE" sz="2400" dirty="0" smtClean="0"/>
          </a:p>
          <a:p>
            <a:pPr lvl="1">
              <a:lnSpc>
                <a:spcPct val="90000"/>
              </a:lnSpc>
            </a:pPr>
            <a:r>
              <a:rPr lang="de-DE" sz="2400" dirty="0" smtClean="0"/>
              <a:t>Die letzte Schicht ist häufig ein „</a:t>
            </a:r>
            <a:r>
              <a:rPr lang="de-DE" sz="2400" dirty="0" err="1" smtClean="0"/>
              <a:t>Fully</a:t>
            </a:r>
            <a:r>
              <a:rPr lang="de-DE" sz="2400" dirty="0" smtClean="0"/>
              <a:t> </a:t>
            </a:r>
            <a:r>
              <a:rPr lang="de-DE" sz="2400" dirty="0" err="1" smtClean="0"/>
              <a:t>Connected</a:t>
            </a:r>
            <a:r>
              <a:rPr lang="de-DE" sz="2400" dirty="0" smtClean="0"/>
              <a:t> Layer“ in der Art eines </a:t>
            </a:r>
            <a:r>
              <a:rPr lang="de-DE" sz="2400" dirty="0" smtClean="0"/>
              <a:t>MLPs</a:t>
            </a:r>
          </a:p>
          <a:p>
            <a:pPr lvl="1">
              <a:lnSpc>
                <a:spcPct val="90000"/>
              </a:lnSpc>
            </a:pPr>
            <a:endParaRPr lang="de-DE" sz="2400" dirty="0" smtClean="0"/>
          </a:p>
          <a:p>
            <a:pPr lvl="1">
              <a:lnSpc>
                <a:spcPct val="90000"/>
              </a:lnSpc>
            </a:pPr>
            <a:r>
              <a:rPr lang="de-DE" sz="2400" dirty="0" smtClean="0"/>
              <a:t>„</a:t>
            </a:r>
            <a:r>
              <a:rPr lang="de-DE" sz="2400" dirty="0" err="1" smtClean="0"/>
              <a:t>Fully</a:t>
            </a:r>
            <a:r>
              <a:rPr lang="de-DE" sz="2400" dirty="0" smtClean="0"/>
              <a:t> </a:t>
            </a:r>
            <a:r>
              <a:rPr lang="de-DE" sz="2400" dirty="0" err="1" smtClean="0"/>
              <a:t>Convolutional</a:t>
            </a:r>
            <a:r>
              <a:rPr lang="de-DE" sz="2400" dirty="0" smtClean="0"/>
              <a:t> Network“: Netz ohne </a:t>
            </a:r>
            <a:r>
              <a:rPr lang="de-DE" sz="2400" dirty="0" err="1" smtClean="0"/>
              <a:t>Fully</a:t>
            </a:r>
            <a:r>
              <a:rPr lang="de-DE" sz="2400" dirty="0" smtClean="0"/>
              <a:t> </a:t>
            </a:r>
            <a:r>
              <a:rPr lang="de-DE" sz="2400" dirty="0" err="1" smtClean="0"/>
              <a:t>Connected</a:t>
            </a:r>
            <a:r>
              <a:rPr lang="de-DE" sz="2400" dirty="0" smtClean="0"/>
              <a:t> </a:t>
            </a:r>
            <a:r>
              <a:rPr lang="de-DE" sz="2400" dirty="0" err="1" smtClean="0"/>
              <a:t>Layers</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Vorteile von CNNs in der Bildverarbeitung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err="1" smtClean="0"/>
              <a:t>Faltungskernel</a:t>
            </a:r>
            <a:r>
              <a:rPr lang="de-DE" sz="2400" dirty="0" smtClean="0"/>
              <a:t> </a:t>
            </a:r>
            <a:r>
              <a:rPr lang="de-DE" sz="2400" dirty="0" smtClean="0"/>
              <a:t>vernachlässigbar klein im Verhältnis zum </a:t>
            </a:r>
            <a:r>
              <a:rPr lang="de-DE" sz="2400" dirty="0" smtClean="0"/>
              <a:t>Bild</a:t>
            </a:r>
          </a:p>
          <a:p>
            <a:pPr lvl="1">
              <a:lnSpc>
                <a:spcPct val="90000"/>
              </a:lnSpc>
            </a:pPr>
            <a:endParaRPr lang="de-DE" sz="2400" dirty="0" smtClean="0"/>
          </a:p>
          <a:p>
            <a:pPr lvl="1">
              <a:lnSpc>
                <a:spcPct val="90000"/>
              </a:lnSpc>
            </a:pPr>
            <a:r>
              <a:rPr lang="de-DE" sz="2400" dirty="0" smtClean="0"/>
              <a:t>Speichereffizienz</a:t>
            </a:r>
          </a:p>
          <a:p>
            <a:pPr lvl="1">
              <a:lnSpc>
                <a:spcPct val="90000"/>
              </a:lnSpc>
            </a:pPr>
            <a:endParaRPr lang="de-DE" sz="2400" dirty="0" smtClean="0"/>
          </a:p>
          <a:p>
            <a:pPr lvl="1">
              <a:lnSpc>
                <a:spcPct val="90000"/>
              </a:lnSpc>
            </a:pPr>
            <a:r>
              <a:rPr lang="de-DE" sz="2400" dirty="0" err="1" smtClean="0"/>
              <a:t>Equivarianz</a:t>
            </a:r>
            <a:r>
              <a:rPr lang="de-DE" sz="2400" dirty="0" smtClean="0"/>
              <a:t> bezüglich Translation</a:t>
            </a:r>
          </a:p>
          <a:p>
            <a:pPr lvl="1">
              <a:lnSpc>
                <a:spcPct val="90000"/>
              </a:lnSpc>
            </a:pPr>
            <a:endParaRPr lang="de-DE" sz="2400" dirty="0" smtClean="0"/>
          </a:p>
          <a:p>
            <a:pPr lvl="1">
              <a:lnSpc>
                <a:spcPct val="90000"/>
              </a:lnSpc>
            </a:pPr>
            <a:r>
              <a:rPr lang="de-DE" sz="2400" dirty="0" smtClean="0"/>
              <a:t>Variable Größe der </a:t>
            </a:r>
            <a:r>
              <a:rPr lang="de-DE" sz="2400" dirty="0" smtClean="0"/>
              <a:t>Eingabebilder</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Atrous</a:t>
            </a:r>
            <a:r>
              <a:rPr lang="de-DE" dirty="0" smtClean="0"/>
              <a:t> </a:t>
            </a:r>
            <a:r>
              <a:rPr lang="de-DE" dirty="0" err="1" smtClean="0"/>
              <a:t>Convolution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Einfügen </a:t>
            </a:r>
            <a:r>
              <a:rPr lang="de-DE" sz="2400" dirty="0" smtClean="0"/>
              <a:t>von „Löchern“ in </a:t>
            </a:r>
            <a:r>
              <a:rPr lang="de-DE" sz="2400" dirty="0" smtClean="0"/>
              <a:t>Faltungs-</a:t>
            </a:r>
            <a:r>
              <a:rPr lang="de-DE" sz="2400" dirty="0" err="1" smtClean="0"/>
              <a:t>Kernel</a:t>
            </a:r>
            <a:endParaRPr lang="de-DE" sz="2400" dirty="0" smtClean="0"/>
          </a:p>
          <a:p>
            <a:pPr lvl="1">
              <a:lnSpc>
                <a:spcPct val="90000"/>
              </a:lnSpc>
            </a:pPr>
            <a:r>
              <a:rPr lang="de-DE" sz="2400" dirty="0" smtClean="0"/>
              <a:t>Abstände der berücksichtigten Werte durch Erweiterungsrate </a:t>
            </a:r>
            <a:r>
              <a:rPr lang="de-DE" sz="2400" dirty="0" smtClean="0"/>
              <a:t>angegeben</a:t>
            </a:r>
          </a:p>
          <a:p>
            <a:pPr lvl="1">
              <a:lnSpc>
                <a:spcPct val="90000"/>
              </a:lnSpc>
            </a:pPr>
            <a:r>
              <a:rPr lang="de-DE" sz="2400" dirty="0" smtClean="0"/>
              <a:t>Größeres Sichtfeld bei gleichem Rechenaufwand</a:t>
            </a:r>
          </a:p>
          <a:p>
            <a:pPr lvl="1">
              <a:lnSpc>
                <a:spcPct val="90000"/>
              </a:lnSpc>
            </a:pPr>
            <a:r>
              <a:rPr lang="de-DE" sz="2400" dirty="0" smtClean="0"/>
              <a:t>Höhere Auflösung</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AtrousConv.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19325" y="4149080"/>
            <a:ext cx="4705350" cy="25431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de-DE" dirty="0" err="1" smtClean="0"/>
              <a:t>Atrous</a:t>
            </a:r>
            <a:r>
              <a:rPr lang="de-DE" dirty="0" smtClean="0"/>
              <a:t> </a:t>
            </a:r>
            <a:r>
              <a:rPr lang="de-DE" dirty="0" err="1" smtClean="0"/>
              <a:t>Convolution</a:t>
            </a:r>
            <a:endParaRPr lang="de-DE" dirty="0"/>
          </a:p>
        </p:txBody>
      </p:sp>
      <p:sp>
        <p:nvSpPr>
          <p:cNvPr id="582659" name="Rectangle 3"/>
          <p:cNvSpPr>
            <a:spLocks noGrp="1" noChangeArrowheads="1"/>
          </p:cNvSpPr>
          <p:nvPr>
            <p:ph idx="1"/>
          </p:nvPr>
        </p:nvSpPr>
        <p:spPr/>
        <p:txBody>
          <a:bodyPr/>
          <a:lstStyle/>
          <a:p>
            <a:endParaRPr lang="de-DE" dirty="0" smtClean="0"/>
          </a:p>
          <a:p>
            <a:pPr>
              <a:buFontTx/>
              <a:buChar char="-"/>
            </a:pPr>
            <a:endParaRPr lang="de-DE" dirty="0"/>
          </a:p>
        </p:txBody>
      </p:sp>
      <p:pic>
        <p:nvPicPr>
          <p:cNvPr id="4" name="Picture 2" descr="C:\Users\Tarik\Desktop\BAPunktwolkensegmentierung\img\AtrousConvRes.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3953" y="1412776"/>
            <a:ext cx="8236095" cy="544522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Atrous</a:t>
            </a:r>
            <a:r>
              <a:rPr lang="de-DE" dirty="0" smtClean="0"/>
              <a:t> </a:t>
            </a:r>
            <a:r>
              <a:rPr lang="de-DE" dirty="0" err="1" smtClean="0"/>
              <a:t>Spatial</a:t>
            </a:r>
            <a:r>
              <a:rPr lang="de-DE" dirty="0" smtClean="0"/>
              <a:t> </a:t>
            </a:r>
            <a:r>
              <a:rPr lang="de-DE" dirty="0" err="1" smtClean="0"/>
              <a:t>Pyramid</a:t>
            </a:r>
            <a:r>
              <a:rPr lang="de-DE" dirty="0" smtClean="0"/>
              <a:t> Pooling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Parallele </a:t>
            </a:r>
            <a:r>
              <a:rPr lang="de-DE" sz="2400" dirty="0" err="1" smtClean="0"/>
              <a:t>Convolutional</a:t>
            </a:r>
            <a:r>
              <a:rPr lang="de-DE" sz="2400" dirty="0" smtClean="0"/>
              <a:t> </a:t>
            </a:r>
            <a:r>
              <a:rPr lang="de-DE" sz="2400" dirty="0" err="1" smtClean="0"/>
              <a:t>Layers</a:t>
            </a:r>
            <a:r>
              <a:rPr lang="de-DE" sz="2400" dirty="0" smtClean="0"/>
              <a:t> mit unterschiedlicher </a:t>
            </a:r>
            <a:r>
              <a:rPr lang="de-DE" sz="2400" dirty="0" smtClean="0"/>
              <a:t>Erweiterungsrate</a:t>
            </a:r>
            <a:endParaRPr lang="de-DE" sz="2400" dirty="0" smtClean="0"/>
          </a:p>
          <a:p>
            <a:pPr lvl="1">
              <a:lnSpc>
                <a:spcPct val="90000"/>
              </a:lnSpc>
            </a:pPr>
            <a:r>
              <a:rPr lang="de-DE" sz="2400" dirty="0" smtClean="0"/>
              <a:t>Erreicht Größeninvarianz</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PyramPooling.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17362" y="2996952"/>
            <a:ext cx="4909277" cy="363324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Conditional</a:t>
            </a:r>
            <a:r>
              <a:rPr lang="de-DE" dirty="0" smtClean="0"/>
              <a:t> Random Fields</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Lernt </a:t>
            </a:r>
            <a:r>
              <a:rPr lang="de-DE" sz="2400" dirty="0" smtClean="0"/>
              <a:t>eine Wahrscheinlichkeitsverteilung </a:t>
            </a:r>
            <a:r>
              <a:rPr lang="de-DE" sz="2400" i="1" dirty="0" smtClean="0"/>
              <a:t>p(X|Y</a:t>
            </a:r>
            <a:r>
              <a:rPr lang="de-DE" sz="2400" i="1" dirty="0" smtClean="0"/>
              <a:t>)</a:t>
            </a:r>
          </a:p>
          <a:p>
            <a:pPr lvl="1">
              <a:lnSpc>
                <a:spcPct val="90000"/>
              </a:lnSpc>
            </a:pPr>
            <a:r>
              <a:rPr lang="de-DE" sz="2400" i="1" dirty="0" smtClean="0"/>
              <a:t>p</a:t>
            </a:r>
            <a:r>
              <a:rPr lang="de-DE" sz="2400" dirty="0" smtClean="0"/>
              <a:t> mit maximaler </a:t>
            </a:r>
            <a:r>
              <a:rPr lang="de-DE" sz="2400" dirty="0" smtClean="0"/>
              <a:t>Entropie wählen</a:t>
            </a:r>
            <a:endParaRPr lang="de-DE" sz="2400" dirty="0" smtClean="0"/>
          </a:p>
          <a:p>
            <a:pPr lvl="1">
              <a:lnSpc>
                <a:spcPct val="90000"/>
              </a:lnSpc>
            </a:pPr>
            <a:r>
              <a:rPr lang="de-DE" sz="2400" dirty="0" smtClean="0"/>
              <a:t>Berechnung von Ausgabe y für Eingabe x </a:t>
            </a:r>
            <a:r>
              <a:rPr lang="de-DE" sz="2400" dirty="0" smtClean="0"/>
              <a:t>mittels </a:t>
            </a:r>
            <a:r>
              <a:rPr lang="de-DE" sz="2400" dirty="0" err="1" smtClean="0"/>
              <a:t>Viterbi</a:t>
            </a:r>
            <a:r>
              <a:rPr lang="de-DE" sz="2400" dirty="0" smtClean="0"/>
              <a:t>-Algorithmus </a:t>
            </a:r>
          </a:p>
          <a:p>
            <a:pPr lvl="1">
              <a:lnSpc>
                <a:spcPct val="90000"/>
              </a:lnSpc>
            </a:pPr>
            <a:r>
              <a:rPr lang="de-DE" sz="2400" dirty="0" smtClean="0"/>
              <a:t>Lernen durch Gradient-</a:t>
            </a:r>
            <a:r>
              <a:rPr lang="de-DE" sz="2400" dirty="0" err="1" smtClean="0"/>
              <a:t>Descend</a:t>
            </a:r>
            <a:r>
              <a:rPr lang="de-DE" sz="2400" dirty="0" smtClean="0"/>
              <a:t> mit Newton-Verfahren</a:t>
            </a:r>
            <a:endParaRPr lang="de-DE" sz="2400" i="1"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CRFRes.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7277" y="4121696"/>
            <a:ext cx="8569446" cy="273630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Residual Learning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Einbauen </a:t>
            </a:r>
            <a:r>
              <a:rPr lang="de-DE" sz="2400" dirty="0" smtClean="0"/>
              <a:t>von „Abkürzungen“ in das </a:t>
            </a:r>
            <a:r>
              <a:rPr lang="de-DE" sz="2400" dirty="0" smtClean="0"/>
              <a:t>Netzwerk</a:t>
            </a:r>
          </a:p>
          <a:p>
            <a:pPr lvl="1">
              <a:lnSpc>
                <a:spcPct val="90000"/>
              </a:lnSpc>
            </a:pPr>
            <a:endParaRPr lang="de-DE" sz="2400" dirty="0" smtClean="0"/>
          </a:p>
          <a:p>
            <a:pPr lvl="1">
              <a:lnSpc>
                <a:spcPct val="90000"/>
              </a:lnSpc>
            </a:pPr>
            <a:r>
              <a:rPr lang="de-DE" sz="2400" dirty="0" smtClean="0"/>
              <a:t>Verhindert eine Verschlechterung der Ergebnisse durch das Hinzufügen </a:t>
            </a:r>
            <a:r>
              <a:rPr lang="de-DE" sz="2400" dirty="0" smtClean="0"/>
              <a:t>zusätzlicher </a:t>
            </a:r>
            <a:r>
              <a:rPr lang="de-DE" sz="2400" dirty="0" smtClean="0"/>
              <a:t>Schichten</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Res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11960" y="1052736"/>
            <a:ext cx="4831085" cy="541613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Projektive Geometrie</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Erweiterung </a:t>
            </a:r>
            <a:r>
              <a:rPr lang="de-DE" sz="2400" dirty="0" smtClean="0"/>
              <a:t>der euklidischen Geometrie</a:t>
            </a:r>
          </a:p>
          <a:p>
            <a:pPr lvl="1">
              <a:lnSpc>
                <a:spcPct val="90000"/>
              </a:lnSpc>
              <a:buNone/>
            </a:pPr>
            <a:endParaRPr lang="de-DE" sz="2400" dirty="0" smtClean="0"/>
          </a:p>
          <a:p>
            <a:pPr lvl="1">
              <a:lnSpc>
                <a:spcPct val="90000"/>
              </a:lnSpc>
            </a:pPr>
            <a:r>
              <a:rPr lang="de-DE" sz="2400" dirty="0" smtClean="0"/>
              <a:t>Annahme von unendlich weit entfernten </a:t>
            </a:r>
            <a:r>
              <a:rPr lang="de-DE" sz="2400" dirty="0" smtClean="0"/>
              <a:t>Punkten</a:t>
            </a:r>
          </a:p>
          <a:p>
            <a:pPr lvl="1">
              <a:lnSpc>
                <a:spcPct val="90000"/>
              </a:lnSpc>
            </a:pPr>
            <a:endParaRPr lang="de-DE" sz="2400" dirty="0" smtClean="0"/>
          </a:p>
          <a:p>
            <a:pPr lvl="1">
              <a:lnSpc>
                <a:spcPct val="90000"/>
              </a:lnSpc>
            </a:pPr>
            <a:r>
              <a:rPr lang="de-DE" sz="2400" dirty="0" smtClean="0"/>
              <a:t>Parallele Geraden schneiden sich in einem Punkt im </a:t>
            </a:r>
            <a:r>
              <a:rPr lang="de-DE" sz="2400" dirty="0" smtClean="0"/>
              <a:t>Unendlichen</a:t>
            </a:r>
          </a:p>
          <a:p>
            <a:pPr lvl="1">
              <a:lnSpc>
                <a:spcPct val="90000"/>
              </a:lnSpc>
            </a:pPr>
            <a:endParaRPr lang="de-DE" sz="2400" dirty="0" smtClean="0"/>
          </a:p>
          <a:p>
            <a:pPr lvl="1">
              <a:lnSpc>
                <a:spcPct val="90000"/>
              </a:lnSpc>
            </a:pPr>
            <a:r>
              <a:rPr lang="de-DE" sz="2400" dirty="0" smtClean="0"/>
              <a:t>Parallele Geraden müssen nicht als </a:t>
            </a:r>
            <a:r>
              <a:rPr lang="de-DE" sz="2400" dirty="0" err="1" smtClean="0"/>
              <a:t>spezialfall</a:t>
            </a:r>
            <a:r>
              <a:rPr lang="de-DE" sz="2400" dirty="0" smtClean="0"/>
              <a:t> berücksichtigt werden</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Kameraprojektion</a:t>
            </a:r>
            <a:endParaRPr lang="de-DE" dirty="0"/>
          </a:p>
        </p:txBody>
      </p:sp>
      <p:sp>
        <p:nvSpPr>
          <p:cNvPr id="464901" name="Rectangle 5"/>
          <p:cNvSpPr>
            <a:spLocks noGrp="1" noChangeArrowheads="1"/>
          </p:cNvSpPr>
          <p:nvPr>
            <p:ph idx="1"/>
          </p:nvPr>
        </p:nvSpPr>
        <p:spPr/>
        <p:txBody>
          <a:bodyPr/>
          <a:lstStyle/>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Projekti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38635" y="1456594"/>
            <a:ext cx="6066731" cy="540140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Kamerakalibrierung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Wo wird ein Punkt im dreidimensionalen Raum auf der Bildebene abgebildet?</a:t>
            </a:r>
          </a:p>
          <a:p>
            <a:pPr lvl="1">
              <a:lnSpc>
                <a:spcPct val="90000"/>
              </a:lnSpc>
            </a:pPr>
            <a:endParaRPr lang="de-DE" sz="2400" dirty="0" smtClean="0"/>
          </a:p>
          <a:p>
            <a:pPr lvl="1">
              <a:lnSpc>
                <a:spcPct val="90000"/>
              </a:lnSpc>
            </a:pPr>
            <a:r>
              <a:rPr lang="de-DE" sz="2400" dirty="0" smtClean="0"/>
              <a:t>Wo wird ein Punkt, der in einem Bild zu sehen ist in einem anderen Bild abgebildet?</a:t>
            </a:r>
          </a:p>
          <a:p>
            <a:pPr lvl="1">
              <a:lnSpc>
                <a:spcPct val="90000"/>
              </a:lnSpc>
            </a:pPr>
            <a:endParaRPr lang="de-DE" sz="2400" dirty="0" smtClean="0"/>
          </a:p>
          <a:p>
            <a:pPr lvl="1">
              <a:lnSpc>
                <a:spcPct val="90000"/>
              </a:lnSpc>
            </a:pPr>
            <a:r>
              <a:rPr lang="de-DE" sz="2400" dirty="0" smtClean="0"/>
              <a:t>Wie groß ist eine abgebildete Fläche in der Realität?</a:t>
            </a:r>
          </a:p>
          <a:p>
            <a:pPr lvl="1">
              <a:lnSpc>
                <a:spcPct val="90000"/>
              </a:lnSpc>
            </a:pPr>
            <a:endParaRPr lang="de-DE" sz="2400" dirty="0" smtClean="0"/>
          </a:p>
          <a:p>
            <a:pPr lvl="1">
              <a:lnSpc>
                <a:spcPct val="90000"/>
              </a:lnSpc>
            </a:pPr>
            <a:r>
              <a:rPr lang="de-DE" sz="2400" dirty="0" smtClean="0"/>
              <a:t>Ist eine Ellipse im Bild die Projektion eines </a:t>
            </a:r>
            <a:r>
              <a:rPr lang="de-DE" sz="2400" dirty="0" smtClean="0"/>
              <a:t>Kreises?</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a:t>Inhalt</a:t>
            </a:r>
          </a:p>
        </p:txBody>
      </p:sp>
      <p:sp>
        <p:nvSpPr>
          <p:cNvPr id="464901" name="Rectangle 5"/>
          <p:cNvSpPr>
            <a:spLocks noGrp="1" noChangeArrowheads="1"/>
          </p:cNvSpPr>
          <p:nvPr>
            <p:ph type="body" idx="1"/>
          </p:nvPr>
        </p:nvSpPr>
        <p:spPr/>
        <p:txBody>
          <a:bodyPr/>
          <a:lstStyle/>
          <a:p>
            <a:pPr lvl="1">
              <a:lnSpc>
                <a:spcPct val="90000"/>
              </a:lnSpc>
            </a:pPr>
            <a:r>
              <a:rPr lang="de-DE" dirty="0" smtClean="0"/>
              <a:t>Motivation der Arbeit</a:t>
            </a:r>
            <a:endParaRPr lang="de-DE" dirty="0"/>
          </a:p>
          <a:p>
            <a:pPr lvl="1">
              <a:lnSpc>
                <a:spcPct val="90000"/>
              </a:lnSpc>
            </a:pPr>
            <a:endParaRPr lang="de-DE" dirty="0"/>
          </a:p>
          <a:p>
            <a:pPr lvl="1">
              <a:lnSpc>
                <a:spcPct val="90000"/>
              </a:lnSpc>
            </a:pPr>
            <a:r>
              <a:rPr lang="de-DE" dirty="0" smtClean="0"/>
              <a:t>Problemdefinition und Ziele</a:t>
            </a:r>
            <a:endParaRPr lang="de-DE" dirty="0"/>
          </a:p>
          <a:p>
            <a:pPr lvl="1">
              <a:lnSpc>
                <a:spcPct val="90000"/>
              </a:lnSpc>
            </a:pPr>
            <a:endParaRPr lang="de-DE" dirty="0"/>
          </a:p>
          <a:p>
            <a:pPr lvl="1">
              <a:lnSpc>
                <a:spcPct val="90000"/>
              </a:lnSpc>
            </a:pPr>
            <a:r>
              <a:rPr lang="de-DE" dirty="0" smtClean="0"/>
              <a:t>Literatur</a:t>
            </a:r>
          </a:p>
          <a:p>
            <a:pPr lvl="1">
              <a:lnSpc>
                <a:spcPct val="90000"/>
              </a:lnSpc>
            </a:pPr>
            <a:endParaRPr lang="de-DE" sz="1600" dirty="0" smtClean="0"/>
          </a:p>
          <a:p>
            <a:pPr lvl="1">
              <a:lnSpc>
                <a:spcPct val="90000"/>
              </a:lnSpc>
            </a:pPr>
            <a:r>
              <a:rPr lang="de-DE" dirty="0" smtClean="0"/>
              <a:t>Grundlagentheorie</a:t>
            </a:r>
          </a:p>
          <a:p>
            <a:pPr lvl="1">
              <a:lnSpc>
                <a:spcPct val="90000"/>
              </a:lnSpc>
            </a:pPr>
            <a:endParaRPr lang="de-DE" dirty="0" smtClean="0"/>
          </a:p>
          <a:p>
            <a:pPr lvl="1">
              <a:lnSpc>
                <a:spcPct val="90000"/>
              </a:lnSpc>
            </a:pPr>
            <a:r>
              <a:rPr lang="de-DE" dirty="0" smtClean="0"/>
              <a:t>Algorithmus</a:t>
            </a:r>
          </a:p>
          <a:p>
            <a:pPr lvl="1">
              <a:lnSpc>
                <a:spcPct val="90000"/>
              </a:lnSpc>
            </a:pPr>
            <a:endParaRPr lang="de-DE" dirty="0" smtClean="0"/>
          </a:p>
          <a:p>
            <a:pPr lvl="1">
              <a:lnSpc>
                <a:spcPct val="90000"/>
              </a:lnSpc>
            </a:pPr>
            <a:r>
              <a:rPr lang="de-DE" dirty="0" smtClean="0"/>
              <a:t>Experimente</a:t>
            </a:r>
          </a:p>
          <a:p>
            <a:pPr lvl="1">
              <a:lnSpc>
                <a:spcPct val="90000"/>
              </a:lnSpc>
            </a:pPr>
            <a:endParaRPr lang="de-DE" dirty="0" smtClean="0"/>
          </a:p>
          <a:p>
            <a:pPr lvl="1">
              <a:lnSpc>
                <a:spcPct val="90000"/>
              </a:lnSpc>
            </a:pPr>
            <a:r>
              <a:rPr lang="de-DE" dirty="0" smtClean="0"/>
              <a:t>Schlussfolgerung</a:t>
            </a: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Kamerakalibrierung</a:t>
            </a:r>
            <a:endParaRPr lang="de-DE" dirty="0"/>
          </a:p>
        </p:txBody>
      </p:sp>
      <p:sp>
        <p:nvSpPr>
          <p:cNvPr id="464901" name="Rectangle 5"/>
          <p:cNvSpPr>
            <a:spLocks noGrp="1" noChangeArrowheads="1"/>
          </p:cNvSpPr>
          <p:nvPr>
            <p:ph idx="1"/>
          </p:nvPr>
        </p:nvSpPr>
        <p:spPr/>
        <p:txBody>
          <a:bodyPr/>
          <a:lstStyle/>
          <a:p>
            <a:pPr lvl="1">
              <a:lnSpc>
                <a:spcPct val="90000"/>
              </a:lnSpc>
              <a:buNone/>
            </a:pPr>
            <a:r>
              <a:rPr lang="de-DE" sz="2400" dirty="0" smtClean="0"/>
              <a:t>Folgende Informationen werden benötigt:</a:t>
            </a:r>
            <a:endParaRPr lang="de-DE" sz="2400" dirty="0" smtClean="0"/>
          </a:p>
          <a:p>
            <a:pPr lvl="1">
              <a:lnSpc>
                <a:spcPct val="90000"/>
              </a:lnSpc>
            </a:pPr>
            <a:r>
              <a:rPr lang="de-DE" sz="2400" dirty="0" smtClean="0"/>
              <a:t>Entfernung zwischen Projektionszentrum und Bildebene</a:t>
            </a:r>
          </a:p>
          <a:p>
            <a:pPr lvl="1">
              <a:lnSpc>
                <a:spcPct val="90000"/>
              </a:lnSpc>
            </a:pPr>
            <a:r>
              <a:rPr lang="de-DE" sz="2400" dirty="0" smtClean="0"/>
              <a:t>Position des Bildzentrums</a:t>
            </a:r>
            <a:endParaRPr lang="de-DE" sz="2400" dirty="0" smtClean="0"/>
          </a:p>
          <a:p>
            <a:pPr lvl="1">
              <a:lnSpc>
                <a:spcPct val="90000"/>
              </a:lnSpc>
            </a:pPr>
            <a:r>
              <a:rPr lang="de-DE" sz="2400" dirty="0" smtClean="0"/>
              <a:t>Höhe und Breite der Pixel</a:t>
            </a:r>
          </a:p>
          <a:p>
            <a:pPr lvl="1">
              <a:lnSpc>
                <a:spcPct val="90000"/>
              </a:lnSpc>
            </a:pPr>
            <a:r>
              <a:rPr lang="de-DE" sz="2400" dirty="0" smtClean="0"/>
              <a:t>Scherungswinkel zwischen den Achsen</a:t>
            </a:r>
          </a:p>
          <a:p>
            <a:pPr lvl="1">
              <a:lnSpc>
                <a:spcPct val="90000"/>
              </a:lnSpc>
            </a:pPr>
            <a:r>
              <a:rPr lang="de-DE" sz="2400" dirty="0" smtClean="0"/>
              <a:t>Position und Ausrichtung der Kamera</a:t>
            </a:r>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Algorithmus</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Semantische Bildsegmentierung mit </a:t>
            </a:r>
            <a:r>
              <a:rPr lang="de-DE" sz="2400" dirty="0" err="1" smtClean="0"/>
              <a:t>DeepLab</a:t>
            </a:r>
            <a:endParaRPr lang="de-DE" sz="2400" dirty="0" smtClean="0"/>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r>
              <a:rPr lang="de-DE" sz="2400" dirty="0" smtClean="0"/>
              <a:t>Projektion der erkannten Labels auf eine Punktwolke</a:t>
            </a:r>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endParaRPr lang="de-DE" sz="2400" dirty="0" smtClean="0"/>
          </a:p>
          <a:p>
            <a:pPr marL="914400" lvl="1" indent="-457200">
              <a:lnSpc>
                <a:spcPct val="90000"/>
              </a:lnSpc>
              <a:buNone/>
            </a:pPr>
            <a:endParaRPr lang="de-DE" sz="2400" dirty="0" smtClean="0"/>
          </a:p>
          <a:p>
            <a:pPr marL="914400" lvl="1" indent="-457200">
              <a:lnSpc>
                <a:spcPct val="90000"/>
              </a:lnSpc>
              <a:buFont typeface="+mj-lt"/>
              <a:buAutoNum type="arabicPeriod"/>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1026" name="Picture 2" descr="C:\Users\Tarik\Desktop\BAPunktwolkensegmentierung\img\Verfahren.png"/>
          <p:cNvPicPr>
            <a:picLocks noChangeAspect="1" noChangeArrowheads="1"/>
          </p:cNvPicPr>
          <p:nvPr/>
        </p:nvPicPr>
        <p:blipFill>
          <a:blip r:embed="rId3"/>
          <a:srcRect/>
          <a:stretch>
            <a:fillRect/>
          </a:stretch>
        </p:blipFill>
        <p:spPr bwMode="auto">
          <a:xfrm>
            <a:off x="179512" y="1628800"/>
            <a:ext cx="8803393" cy="2952328"/>
          </a:xfrm>
          <a:prstGeom prst="rect">
            <a:avLst/>
          </a:prstGeom>
          <a:noFill/>
        </p:spPr>
      </p:pic>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DeepLab</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 </a:t>
            </a:r>
            <a:r>
              <a:rPr lang="de-DE" sz="2400" dirty="0" err="1" smtClean="0"/>
              <a:t>Deep</a:t>
            </a:r>
            <a:r>
              <a:rPr lang="de-DE" sz="2400" dirty="0" smtClean="0"/>
              <a:t>-Learning Model für semantische Segmentation, basierend auf </a:t>
            </a:r>
            <a:r>
              <a:rPr lang="de-DE" sz="2400" dirty="0" smtClean="0"/>
              <a:t>DCNNs</a:t>
            </a:r>
          </a:p>
          <a:p>
            <a:pPr lvl="1">
              <a:lnSpc>
                <a:spcPct val="90000"/>
              </a:lnSpc>
            </a:pPr>
            <a:endParaRPr lang="de-DE" sz="2400" dirty="0" smtClean="0"/>
          </a:p>
          <a:p>
            <a:pPr lvl="1">
              <a:lnSpc>
                <a:spcPct val="90000"/>
              </a:lnSpc>
            </a:pPr>
            <a:r>
              <a:rPr lang="de-DE" sz="2400" dirty="0" smtClean="0"/>
              <a:t>State-</a:t>
            </a:r>
            <a:r>
              <a:rPr lang="de-DE" sz="2400" dirty="0" err="1" smtClean="0"/>
              <a:t>of</a:t>
            </a:r>
            <a:r>
              <a:rPr lang="de-DE" sz="2400" dirty="0" smtClean="0"/>
              <a:t>-</a:t>
            </a:r>
            <a:r>
              <a:rPr lang="de-DE" sz="2400" dirty="0" err="1" smtClean="0"/>
              <a:t>the</a:t>
            </a:r>
            <a:r>
              <a:rPr lang="de-DE" sz="2400" dirty="0" smtClean="0"/>
              <a:t>-</a:t>
            </a:r>
            <a:r>
              <a:rPr lang="de-DE" sz="2400" dirty="0" err="1" smtClean="0"/>
              <a:t>art</a:t>
            </a:r>
            <a:endParaRPr lang="de-DE" sz="2400" dirty="0" smtClean="0"/>
          </a:p>
          <a:p>
            <a:pPr lvl="1">
              <a:lnSpc>
                <a:spcPct val="90000"/>
              </a:lnSpc>
            </a:pPr>
            <a:endParaRPr lang="de-DE" sz="2400" dirty="0" smtClean="0"/>
          </a:p>
          <a:p>
            <a:pPr lvl="1">
              <a:lnSpc>
                <a:spcPct val="90000"/>
              </a:lnSpc>
            </a:pPr>
            <a:r>
              <a:rPr lang="de-DE" sz="2400" dirty="0" smtClean="0"/>
              <a:t>Entwickelt von Google, vorgestellt 2015</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Arbeitsfluss von </a:t>
            </a:r>
            <a:r>
              <a:rPr lang="de-DE" dirty="0" err="1" smtClean="0"/>
              <a:t>DeepLab</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Erstellt eine Score </a:t>
            </a:r>
            <a:r>
              <a:rPr lang="de-DE" sz="2400" dirty="0" err="1" smtClean="0"/>
              <a:t>Map</a:t>
            </a:r>
            <a:r>
              <a:rPr lang="de-DE" sz="2400" dirty="0" smtClean="0"/>
              <a:t> mit einem DCNN</a:t>
            </a:r>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r>
              <a:rPr lang="de-DE" sz="2400" dirty="0" smtClean="0"/>
              <a:t>Verbessert die Kantenerkennung und verringert Rauschen mit einem CRF</a:t>
            </a:r>
          </a:p>
          <a:p>
            <a:pPr marL="914400" lvl="1" indent="-457200">
              <a:lnSpc>
                <a:spcPct val="90000"/>
              </a:lnSpc>
              <a:buFont typeface="+mj-lt"/>
              <a:buAutoNum type="arabicPeriod"/>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1378" t="23025" r="15778" b="14809"/>
          <a:stretch/>
        </p:blipFill>
        <p:spPr bwMode="auto">
          <a:xfrm>
            <a:off x="665820" y="3304751"/>
            <a:ext cx="7812360" cy="35532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Anpassungen des DCNN für semantische Segmentierung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Ersetzen </a:t>
            </a:r>
            <a:r>
              <a:rPr lang="de-DE" sz="2400" dirty="0" smtClean="0"/>
              <a:t>aller </a:t>
            </a:r>
            <a:r>
              <a:rPr lang="de-DE" sz="2400" dirty="0" err="1" smtClean="0"/>
              <a:t>Fully</a:t>
            </a:r>
            <a:r>
              <a:rPr lang="de-DE" sz="2400" dirty="0" smtClean="0"/>
              <a:t> </a:t>
            </a:r>
            <a:r>
              <a:rPr lang="de-DE" sz="2400" dirty="0" err="1" smtClean="0"/>
              <a:t>Connected</a:t>
            </a:r>
            <a:r>
              <a:rPr lang="de-DE" sz="2400" dirty="0" smtClean="0"/>
              <a:t> </a:t>
            </a:r>
            <a:r>
              <a:rPr lang="de-DE" sz="2400" dirty="0" err="1" smtClean="0"/>
              <a:t>Layers</a:t>
            </a:r>
            <a:r>
              <a:rPr lang="de-DE" sz="2400" dirty="0" smtClean="0"/>
              <a:t> durch </a:t>
            </a:r>
            <a:r>
              <a:rPr lang="de-DE" sz="2400" dirty="0" err="1" smtClean="0"/>
              <a:t>Convolutional</a:t>
            </a:r>
            <a:r>
              <a:rPr lang="de-DE" sz="2400" dirty="0" smtClean="0"/>
              <a:t> </a:t>
            </a:r>
            <a:r>
              <a:rPr lang="de-DE" sz="2400" dirty="0" err="1" smtClean="0"/>
              <a:t>Layers</a:t>
            </a:r>
            <a:endParaRPr lang="de-DE" sz="2400" dirty="0" smtClean="0"/>
          </a:p>
          <a:p>
            <a:pPr lvl="1">
              <a:lnSpc>
                <a:spcPct val="90000"/>
              </a:lnSpc>
            </a:pPr>
            <a:endParaRPr lang="de-DE" sz="2400" dirty="0" smtClean="0"/>
          </a:p>
          <a:p>
            <a:pPr lvl="1">
              <a:lnSpc>
                <a:spcPct val="90000"/>
              </a:lnSpc>
            </a:pPr>
            <a:r>
              <a:rPr lang="de-DE" sz="2400" dirty="0" err="1" smtClean="0"/>
              <a:t>Atrous</a:t>
            </a:r>
            <a:r>
              <a:rPr lang="de-DE" sz="2400" dirty="0" smtClean="0"/>
              <a:t> </a:t>
            </a:r>
            <a:r>
              <a:rPr lang="de-DE" sz="2400" dirty="0" err="1" smtClean="0"/>
              <a:t>Convolution</a:t>
            </a:r>
            <a:r>
              <a:rPr lang="de-DE" sz="2400" dirty="0" smtClean="0"/>
              <a:t> anstatt Pooling in tieferen Verarbeitungsschichten für höhere </a:t>
            </a:r>
            <a:r>
              <a:rPr lang="de-DE" sz="2400" dirty="0" smtClean="0"/>
              <a:t>Auflösung</a:t>
            </a:r>
          </a:p>
          <a:p>
            <a:pPr lvl="1">
              <a:lnSpc>
                <a:spcPct val="90000"/>
              </a:lnSpc>
            </a:pPr>
            <a:endParaRPr lang="de-DE" sz="2400" dirty="0" smtClean="0"/>
          </a:p>
          <a:p>
            <a:pPr lvl="1">
              <a:lnSpc>
                <a:spcPct val="90000"/>
              </a:lnSpc>
            </a:pPr>
            <a:r>
              <a:rPr lang="de-DE" sz="2400" dirty="0" err="1" smtClean="0"/>
              <a:t>Atrous</a:t>
            </a:r>
            <a:r>
              <a:rPr lang="de-DE" sz="2400" dirty="0" smtClean="0"/>
              <a:t> </a:t>
            </a:r>
            <a:r>
              <a:rPr lang="de-DE" sz="2400" dirty="0" err="1" smtClean="0"/>
              <a:t>Spatial</a:t>
            </a:r>
            <a:r>
              <a:rPr lang="de-DE" sz="2400" dirty="0" smtClean="0"/>
              <a:t> </a:t>
            </a:r>
            <a:r>
              <a:rPr lang="de-DE" sz="2400" dirty="0" err="1" smtClean="0"/>
              <a:t>Pyramid</a:t>
            </a:r>
            <a:r>
              <a:rPr lang="de-DE" sz="2400" dirty="0" smtClean="0"/>
              <a:t> Pooling für </a:t>
            </a:r>
            <a:r>
              <a:rPr lang="de-DE" sz="2400" dirty="0" smtClean="0"/>
              <a:t>Größeninvarianz</a:t>
            </a:r>
          </a:p>
          <a:p>
            <a:pPr lvl="1">
              <a:lnSpc>
                <a:spcPct val="90000"/>
              </a:lnSpc>
            </a:pPr>
            <a:endParaRPr lang="de-DE" sz="2400" dirty="0" smtClean="0"/>
          </a:p>
          <a:p>
            <a:pPr lvl="1">
              <a:lnSpc>
                <a:spcPct val="90000"/>
              </a:lnSpc>
            </a:pPr>
            <a:r>
              <a:rPr lang="de-DE" sz="2400" dirty="0" smtClean="0"/>
              <a:t>Bi-lineare Interpolation zur Vergrößerung </a:t>
            </a:r>
            <a:r>
              <a:rPr lang="de-DE" sz="2400" dirty="0" smtClean="0"/>
              <a:t>der resultierenden </a:t>
            </a:r>
            <a:r>
              <a:rPr lang="de-DE" sz="2400" dirty="0" smtClean="0"/>
              <a:t>Score </a:t>
            </a:r>
            <a:r>
              <a:rPr lang="de-DE" sz="2400" dirty="0" err="1" smtClean="0"/>
              <a:t>Map</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Backbones</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Xception65</a:t>
            </a:r>
            <a:r>
              <a:rPr lang="de-DE" sz="2400" dirty="0" smtClean="0"/>
              <a:t>:</a:t>
            </a:r>
          </a:p>
          <a:p>
            <a:pPr lvl="2">
              <a:lnSpc>
                <a:spcPct val="90000"/>
              </a:lnSpc>
            </a:pPr>
            <a:r>
              <a:rPr lang="de-DE" sz="2200" dirty="0" smtClean="0"/>
              <a:t>Leistungsfähig und zeitintensiv</a:t>
            </a:r>
            <a:endParaRPr lang="de-DE" sz="2400" dirty="0" smtClean="0"/>
          </a:p>
          <a:p>
            <a:pPr lvl="1">
              <a:lnSpc>
                <a:spcPct val="90000"/>
              </a:lnSpc>
            </a:pPr>
            <a:r>
              <a:rPr lang="de-DE" sz="2400" dirty="0" smtClean="0"/>
              <a:t>MobileNetV2:</a:t>
            </a:r>
          </a:p>
          <a:p>
            <a:pPr lvl="2">
              <a:lnSpc>
                <a:spcPct val="90000"/>
              </a:lnSpc>
            </a:pPr>
            <a:r>
              <a:rPr lang="de-DE" sz="2400" dirty="0" smtClean="0"/>
              <a:t>Leichtgewichtiges Netz für mobile Anwendungen</a:t>
            </a:r>
          </a:p>
          <a:p>
            <a:pPr lvl="2">
              <a:lnSpc>
                <a:spcPct val="90000"/>
              </a:lnSpc>
            </a:pPr>
            <a:r>
              <a:rPr lang="de-DE" sz="2400" dirty="0" err="1" smtClean="0"/>
              <a:t>Bottleneck-Layers</a:t>
            </a:r>
            <a:endParaRPr lang="de-DE" sz="2400" dirty="0" smtClean="0"/>
          </a:p>
          <a:p>
            <a:pPr lvl="2">
              <a:lnSpc>
                <a:spcPct val="90000"/>
              </a:lnSpc>
            </a:pPr>
            <a:endParaRPr lang="de-DE" sz="22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SeparableConvoluti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29543" y="4221088"/>
            <a:ext cx="7484914" cy="251913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Datensätze für die Durchführung von Experimenten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err="1" smtClean="0"/>
              <a:t>Cityscapes</a:t>
            </a:r>
            <a:r>
              <a:rPr lang="de-DE" sz="2400" dirty="0" smtClean="0"/>
              <a:t>:</a:t>
            </a:r>
          </a:p>
          <a:p>
            <a:pPr lvl="2">
              <a:lnSpc>
                <a:spcPct val="90000"/>
              </a:lnSpc>
            </a:pPr>
            <a:r>
              <a:rPr lang="de-DE" sz="2400" dirty="0" smtClean="0"/>
              <a:t>Datensatz für autonomes Fahren</a:t>
            </a:r>
          </a:p>
          <a:p>
            <a:pPr lvl="2">
              <a:lnSpc>
                <a:spcPct val="90000"/>
              </a:lnSpc>
            </a:pPr>
            <a:r>
              <a:rPr lang="de-DE" sz="2400" dirty="0" smtClean="0"/>
              <a:t>Bietet 5000 fein und 20000 grob annotierte</a:t>
            </a:r>
            <a:br>
              <a:rPr lang="de-DE" sz="2400" dirty="0" smtClean="0"/>
            </a:br>
            <a:r>
              <a:rPr lang="de-DE" sz="2400" dirty="0" smtClean="0"/>
              <a:t>Bilder für semantische Segmentierung</a:t>
            </a:r>
            <a:endParaRPr lang="de-DE" sz="2200" dirty="0" smtClean="0"/>
          </a:p>
          <a:p>
            <a:pPr lvl="1">
              <a:lnSpc>
                <a:spcPct val="90000"/>
              </a:lnSpc>
            </a:pPr>
            <a:endParaRPr lang="de-DE" sz="2400" dirty="0" smtClean="0"/>
          </a:p>
          <a:p>
            <a:pPr lvl="1">
              <a:lnSpc>
                <a:spcPct val="90000"/>
              </a:lnSpc>
            </a:pPr>
            <a:r>
              <a:rPr lang="de-DE" sz="2400" dirty="0" smtClean="0"/>
              <a:t>KITTI:</a:t>
            </a:r>
          </a:p>
          <a:p>
            <a:pPr lvl="2">
              <a:lnSpc>
                <a:spcPct val="90000"/>
              </a:lnSpc>
            </a:pPr>
            <a:r>
              <a:rPr lang="de-DE" sz="2400" dirty="0" smtClean="0"/>
              <a:t>Datensatz </a:t>
            </a:r>
            <a:r>
              <a:rPr lang="de-DE" sz="2400" dirty="0" smtClean="0"/>
              <a:t>für mobile </a:t>
            </a:r>
            <a:r>
              <a:rPr lang="de-DE" sz="2400" dirty="0" smtClean="0"/>
              <a:t>Robotik und autonomes Fahren</a:t>
            </a:r>
          </a:p>
          <a:p>
            <a:pPr lvl="2">
              <a:lnSpc>
                <a:spcPct val="90000"/>
              </a:lnSpc>
            </a:pPr>
            <a:r>
              <a:rPr lang="de-DE" sz="2400" dirty="0" smtClean="0"/>
              <a:t>6 Stunden Aufnahmen, 10Hz bis 100Hz</a:t>
            </a:r>
          </a:p>
          <a:p>
            <a:pPr lvl="2">
              <a:lnSpc>
                <a:spcPct val="90000"/>
              </a:lnSpc>
            </a:pPr>
            <a:r>
              <a:rPr lang="de-DE" sz="2400" dirty="0" smtClean="0"/>
              <a:t>200 für semantische Segmentierung annotierte Bilder</a:t>
            </a:r>
          </a:p>
          <a:p>
            <a:pPr lvl="2">
              <a:lnSpc>
                <a:spcPct val="90000"/>
              </a:lnSpc>
            </a:pPr>
            <a:endParaRPr lang="de-DE" sz="2200" dirty="0" smtClean="0"/>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Experimente: Trainingsdauer für MobileNetV2</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IoUMobile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627" y="1628800"/>
            <a:ext cx="9036746" cy="504056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Leistung des Netzes mit MobileNetV2</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KlasseIoUMobile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1785" y="1451288"/>
            <a:ext cx="8460431" cy="54067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Datensätze für die Durchführung von Experimenten</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BeispielMobile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27584" y="476672"/>
            <a:ext cx="7488832" cy="627154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Motivation der Arbeit</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Maschinelles Sehen für viele moderne Anwendungen wichtig</a:t>
            </a:r>
          </a:p>
          <a:p>
            <a:pPr lvl="1">
              <a:lnSpc>
                <a:spcPct val="90000"/>
              </a:lnSpc>
            </a:pPr>
            <a:endParaRPr lang="de-DE" dirty="0" smtClean="0"/>
          </a:p>
          <a:p>
            <a:pPr lvl="1">
              <a:lnSpc>
                <a:spcPct val="90000"/>
              </a:lnSpc>
            </a:pPr>
            <a:r>
              <a:rPr lang="de-DE" dirty="0" smtClean="0"/>
              <a:t>Erkennung der Umwelt als Teil der Prozesskette beim autonomen </a:t>
            </a:r>
            <a:r>
              <a:rPr lang="de-DE" dirty="0" smtClean="0"/>
              <a:t>Fahren</a:t>
            </a:r>
          </a:p>
          <a:p>
            <a:pPr lvl="2">
              <a:lnSpc>
                <a:spcPct val="90000"/>
              </a:lnSpc>
            </a:pPr>
            <a:r>
              <a:rPr lang="en-US" dirty="0" smtClean="0"/>
              <a:t>“This </a:t>
            </a:r>
            <a:r>
              <a:rPr lang="en-US" dirty="0" smtClean="0"/>
              <a:t>capability to detect the actual state of the environment and to check the viability of locomotion is considered to be a main ingredient for autonomous </a:t>
            </a:r>
            <a:r>
              <a:rPr lang="en-US" dirty="0" smtClean="0"/>
              <a:t>driving”</a:t>
            </a:r>
            <a:r>
              <a:rPr lang="en-US" baseline="30000" dirty="0" smtClean="0"/>
              <a:t>[1]</a:t>
            </a:r>
            <a:endParaRPr lang="de-DE" baseline="30000" dirty="0" smtClean="0"/>
          </a:p>
          <a:p>
            <a:pPr lvl="1">
              <a:lnSpc>
                <a:spcPct val="90000"/>
              </a:lnSpc>
            </a:pPr>
            <a:endParaRPr lang="de-DE" dirty="0" smtClean="0"/>
          </a:p>
          <a:p>
            <a:pPr lvl="1">
              <a:lnSpc>
                <a:spcPct val="90000"/>
              </a:lnSpc>
            </a:pPr>
            <a:r>
              <a:rPr lang="de-DE" dirty="0" smtClean="0"/>
              <a:t>Dreidimensionales Problem</a:t>
            </a:r>
          </a:p>
          <a:p>
            <a:pPr lvl="1">
              <a:lnSpc>
                <a:spcPct val="90000"/>
              </a:lnSpc>
            </a:pPr>
            <a:endParaRPr lang="de-DE" dirty="0" smtClean="0"/>
          </a:p>
          <a:p>
            <a:pPr lvl="1">
              <a:lnSpc>
                <a:spcPct val="90000"/>
              </a:lnSpc>
            </a:pPr>
            <a:endParaRPr lang="de-DE" sz="1600" dirty="0" smtClean="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6021288"/>
            <a:ext cx="7560840" cy="457200"/>
          </a:xfrm>
        </p:spPr>
        <p:txBody>
          <a:bodyPr/>
          <a:lstStyle/>
          <a:p>
            <a:pPr algn="l"/>
            <a:r>
              <a:rPr lang="de-DE" dirty="0" smtClean="0"/>
              <a:t>[1] </a:t>
            </a:r>
            <a:r>
              <a:rPr lang="de-DE" sz="1200" dirty="0" smtClean="0"/>
              <a:t>Dickmanns, E.D. und Zapp, A.: </a:t>
            </a:r>
            <a:r>
              <a:rPr lang="de-DE" sz="1200" dirty="0" err="1" smtClean="0"/>
              <a:t>Autonomous</a:t>
            </a:r>
            <a:r>
              <a:rPr lang="de-DE" sz="1200" dirty="0" smtClean="0"/>
              <a:t> High Speed Road </a:t>
            </a:r>
            <a:r>
              <a:rPr lang="de-DE" sz="1200" dirty="0" err="1" smtClean="0"/>
              <a:t>Vehicle</a:t>
            </a:r>
            <a:r>
              <a:rPr lang="de-DE" sz="1200" dirty="0" smtClean="0"/>
              <a:t> </a:t>
            </a:r>
            <a:r>
              <a:rPr lang="de-DE" sz="1200" dirty="0" err="1" smtClean="0"/>
              <a:t>Guidance</a:t>
            </a:r>
            <a:r>
              <a:rPr lang="de-DE" sz="1200" dirty="0" smtClean="0"/>
              <a:t> </a:t>
            </a:r>
            <a:r>
              <a:rPr lang="de-DE" sz="1200" dirty="0" err="1" smtClean="0"/>
              <a:t>by</a:t>
            </a:r>
            <a:r>
              <a:rPr lang="de-DE" sz="1200" dirty="0" smtClean="0"/>
              <a:t> Computer Vision1. In: IFAC </a:t>
            </a:r>
            <a:r>
              <a:rPr lang="de-DE" sz="1200" dirty="0" err="1" smtClean="0"/>
              <a:t>Proceedings</a:t>
            </a:r>
            <a:r>
              <a:rPr lang="de-DE" sz="1200" dirty="0" smtClean="0"/>
              <a:t> </a:t>
            </a:r>
            <a:r>
              <a:rPr lang="de-DE" sz="1200" dirty="0" err="1" smtClean="0"/>
              <a:t>Volumes</a:t>
            </a:r>
            <a:r>
              <a:rPr lang="de-DE" sz="1200" dirty="0" smtClean="0"/>
              <a:t>, Band 20, Nr.5, Part 4. 10th </a:t>
            </a:r>
            <a:r>
              <a:rPr lang="de-DE" sz="1200" dirty="0" err="1" smtClean="0"/>
              <a:t>Triennial</a:t>
            </a:r>
            <a:r>
              <a:rPr lang="de-DE" sz="1200" dirty="0" smtClean="0"/>
              <a:t> IFAC </a:t>
            </a:r>
            <a:r>
              <a:rPr lang="de-DE" sz="1200" dirty="0" err="1" smtClean="0"/>
              <a:t>Congress</a:t>
            </a:r>
            <a:r>
              <a:rPr lang="de-DE" sz="1200" dirty="0" smtClean="0"/>
              <a:t> on Automatic </a:t>
            </a:r>
            <a:r>
              <a:rPr lang="de-DE" sz="1200" dirty="0" err="1" smtClean="0"/>
              <a:t>Control</a:t>
            </a:r>
            <a:r>
              <a:rPr lang="de-DE" sz="1200" dirty="0" smtClean="0"/>
              <a:t> - 1987 Volume IV, </a:t>
            </a:r>
            <a:r>
              <a:rPr lang="de-DE" sz="1200" dirty="0" err="1" smtClean="0"/>
              <a:t>Munich</a:t>
            </a:r>
            <a:r>
              <a:rPr lang="de-DE" sz="1200" dirty="0" smtClean="0"/>
              <a:t>, Germany, 27-31 </a:t>
            </a:r>
            <a:r>
              <a:rPr lang="de-DE" sz="1200" dirty="0" err="1" smtClean="0"/>
              <a:t>July</a:t>
            </a:r>
            <a:r>
              <a:rPr lang="de-DE" sz="1200" dirty="0" smtClean="0"/>
              <a:t>, Seiten 221–226, 1987. </a:t>
            </a:r>
            <a:endParaRPr lang="de-DE" sz="1200" dirty="0"/>
          </a:p>
        </p:txBody>
      </p:sp>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Vergleich MobileNetV2 und Xception65</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XceptionVSMobile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0058" y="1484784"/>
            <a:ext cx="8403884" cy="537321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Vergleich MobileNetV2 und Xception65</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BeispielXcepti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4520" y="413834"/>
            <a:ext cx="7694960" cy="644416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Verfeinerung.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54303"/>
          <a:stretch/>
        </p:blipFill>
        <p:spPr bwMode="auto">
          <a:xfrm>
            <a:off x="13851" y="1708909"/>
            <a:ext cx="9116298" cy="5149091"/>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Verfeinerung.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45819" b="-115"/>
          <a:stretch/>
        </p:blipFill>
        <p:spPr bwMode="auto">
          <a:xfrm>
            <a:off x="13851" y="476672"/>
            <a:ext cx="9116298" cy="611791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graphicFrame>
        <p:nvGraphicFramePr>
          <p:cNvPr id="11" name="Inhaltsplatzhalter 10"/>
          <p:cNvGraphicFramePr>
            <a:graphicFrameLocks noGrp="1"/>
          </p:cNvGraphicFramePr>
          <p:nvPr>
            <p:ph idx="1"/>
          </p:nvPr>
        </p:nvGraphicFramePr>
        <p:xfrm>
          <a:off x="809625" y="1752600"/>
          <a:ext cx="7543800" cy="4846320"/>
        </p:xfrm>
        <a:graphic>
          <a:graphicData uri="http://schemas.openxmlformats.org/drawingml/2006/table">
            <a:tbl>
              <a:tblPr firstRow="1" bandRow="1">
                <a:tableStyleId>{93296810-A885-4BE3-A3E7-6D5BEEA58F35}</a:tableStyleId>
              </a:tblPr>
              <a:tblGrid>
                <a:gridCol w="2514600"/>
                <a:gridCol w="2514600"/>
                <a:gridCol w="2514600"/>
              </a:tblGrid>
              <a:tr h="370840">
                <a:tc>
                  <a:txBody>
                    <a:bodyPr/>
                    <a:lstStyle/>
                    <a:p>
                      <a:r>
                        <a:rPr lang="de-DE" dirty="0" smtClean="0"/>
                        <a:t>Trainingsverhalten</a:t>
                      </a:r>
                      <a:endParaRPr lang="de-DE" dirty="0"/>
                    </a:p>
                  </a:txBody>
                  <a:tcPr/>
                </a:tc>
                <a:tc>
                  <a:txBody>
                    <a:bodyPr/>
                    <a:lstStyle/>
                    <a:p>
                      <a:pPr algn="ctr"/>
                      <a:r>
                        <a:rPr lang="de-DE" dirty="0" smtClean="0"/>
                        <a:t>Durchschnittlicher </a:t>
                      </a:r>
                      <a:r>
                        <a:rPr lang="de-DE" dirty="0" err="1" smtClean="0"/>
                        <a:t>IoU</a:t>
                      </a:r>
                      <a:r>
                        <a:rPr lang="de-DE" dirty="0" smtClean="0"/>
                        <a:t> auf </a:t>
                      </a:r>
                      <a:r>
                        <a:rPr lang="de-DE" dirty="0" err="1" smtClean="0"/>
                        <a:t>Cityscapes</a:t>
                      </a:r>
                      <a:r>
                        <a:rPr lang="de-DE" dirty="0" smtClean="0"/>
                        <a:t>-Bildern</a:t>
                      </a:r>
                      <a:endParaRPr lang="de-DE"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dirty="0" smtClean="0"/>
                        <a:t>Durchschnittlicher </a:t>
                      </a:r>
                      <a:r>
                        <a:rPr lang="de-DE" dirty="0" err="1" smtClean="0"/>
                        <a:t>IoU</a:t>
                      </a:r>
                      <a:r>
                        <a:rPr lang="de-DE" dirty="0" smtClean="0"/>
                        <a:t> auf KITTI-Bildern</a:t>
                      </a:r>
                    </a:p>
                  </a:txBody>
                  <a:tcPr/>
                </a:tc>
              </a:tr>
              <a:tr h="370840">
                <a:tc>
                  <a:txBody>
                    <a:bodyPr/>
                    <a:lstStyle/>
                    <a:p>
                      <a:r>
                        <a:rPr lang="de-DE" dirty="0" smtClean="0"/>
                        <a:t>25 Epochen mit </a:t>
                      </a:r>
                      <a:r>
                        <a:rPr lang="de-DE" dirty="0" err="1" smtClean="0"/>
                        <a:t>Cityscapes</a:t>
                      </a:r>
                      <a:r>
                        <a:rPr lang="de-DE" dirty="0" smtClean="0"/>
                        <a:t>-Daten (A)</a:t>
                      </a:r>
                      <a:endParaRPr lang="de-DE" dirty="0"/>
                    </a:p>
                  </a:txBody>
                  <a:tcPr/>
                </a:tc>
                <a:tc>
                  <a:txBody>
                    <a:bodyPr/>
                    <a:lstStyle/>
                    <a:p>
                      <a:pPr algn="ctr"/>
                      <a:r>
                        <a:rPr lang="de-DE" dirty="0" smtClean="0"/>
                        <a:t>0,2625</a:t>
                      </a:r>
                      <a:endParaRPr lang="de-DE" dirty="0"/>
                    </a:p>
                  </a:txBody>
                  <a:tcPr/>
                </a:tc>
                <a:tc>
                  <a:txBody>
                    <a:bodyPr/>
                    <a:lstStyle/>
                    <a:p>
                      <a:pPr algn="ctr"/>
                      <a:r>
                        <a:rPr lang="de-DE" dirty="0" smtClean="0"/>
                        <a:t>0,1681</a:t>
                      </a:r>
                      <a:endParaRPr lang="de-DE" dirty="0"/>
                    </a:p>
                  </a:txBody>
                  <a:tcPr/>
                </a:tc>
              </a:tr>
              <a:tr h="370840">
                <a:tc>
                  <a:txBody>
                    <a:bodyPr/>
                    <a:lstStyle/>
                    <a:p>
                      <a:r>
                        <a:rPr lang="de-DE" dirty="0" smtClean="0"/>
                        <a:t>24 Epochen mit gemischten Daten (B)</a:t>
                      </a:r>
                      <a:endParaRPr lang="de-DE" dirty="0"/>
                    </a:p>
                  </a:txBody>
                  <a:tcPr/>
                </a:tc>
                <a:tc>
                  <a:txBody>
                    <a:bodyPr/>
                    <a:lstStyle/>
                    <a:p>
                      <a:pPr algn="ctr"/>
                      <a:r>
                        <a:rPr lang="de-DE" dirty="0" smtClean="0"/>
                        <a:t>0,2605</a:t>
                      </a:r>
                      <a:endParaRPr lang="de-DE" dirty="0"/>
                    </a:p>
                  </a:txBody>
                  <a:tcPr/>
                </a:tc>
                <a:tc>
                  <a:txBody>
                    <a:bodyPr/>
                    <a:lstStyle/>
                    <a:p>
                      <a:pPr algn="ctr"/>
                      <a:r>
                        <a:rPr lang="de-DE" dirty="0" smtClean="0"/>
                        <a:t>0,2002</a:t>
                      </a:r>
                      <a:endParaRPr lang="de-DE" dirty="0"/>
                    </a:p>
                  </a:txBody>
                  <a:tcPr/>
                </a:tc>
              </a:tr>
              <a:tr h="370840">
                <a:tc>
                  <a:txBody>
                    <a:bodyPr/>
                    <a:lstStyle/>
                    <a:p>
                      <a:r>
                        <a:rPr lang="de-DE" dirty="0" smtClean="0"/>
                        <a:t>24 Epochen mit gemischten Daten + 1 Epoche mit KITTI-Daten (C)</a:t>
                      </a:r>
                      <a:endParaRPr lang="de-DE" dirty="0"/>
                    </a:p>
                  </a:txBody>
                  <a:tcPr/>
                </a:tc>
                <a:tc>
                  <a:txBody>
                    <a:bodyPr/>
                    <a:lstStyle/>
                    <a:p>
                      <a:pPr algn="ctr"/>
                      <a:r>
                        <a:rPr lang="de-DE" dirty="0" smtClean="0"/>
                        <a:t>0,2045</a:t>
                      </a:r>
                      <a:endParaRPr lang="de-DE" dirty="0"/>
                    </a:p>
                  </a:txBody>
                  <a:tcPr/>
                </a:tc>
                <a:tc>
                  <a:txBody>
                    <a:bodyPr/>
                    <a:lstStyle/>
                    <a:p>
                      <a:pPr algn="ctr"/>
                      <a:r>
                        <a:rPr lang="de-DE" dirty="0" smtClean="0"/>
                        <a:t>0,2350</a:t>
                      </a:r>
                      <a:endParaRPr lang="de-DE" dirty="0"/>
                    </a:p>
                  </a:txBody>
                  <a:tcPr/>
                </a:tc>
              </a:tr>
              <a:tr h="370840">
                <a:tc>
                  <a:txBody>
                    <a:bodyPr/>
                    <a:lstStyle/>
                    <a:p>
                      <a:r>
                        <a:rPr lang="de-DE" dirty="0" smtClean="0"/>
                        <a:t>24 Epochen mit gemischten Daten + 1 Epoche mit KITTI-Daten + 1 Epoche mit gemischten Daten (D)</a:t>
                      </a:r>
                      <a:endParaRPr lang="de-DE" dirty="0"/>
                    </a:p>
                  </a:txBody>
                  <a:tcPr/>
                </a:tc>
                <a:tc>
                  <a:txBody>
                    <a:bodyPr/>
                    <a:lstStyle/>
                    <a:p>
                      <a:pPr algn="ctr"/>
                      <a:r>
                        <a:rPr lang="de-DE" dirty="0" smtClean="0"/>
                        <a:t>0,2718</a:t>
                      </a:r>
                      <a:endParaRPr lang="de-DE" dirty="0"/>
                    </a:p>
                  </a:txBody>
                  <a:tcPr/>
                </a:tc>
                <a:tc>
                  <a:txBody>
                    <a:bodyPr/>
                    <a:lstStyle/>
                    <a:p>
                      <a:pPr algn="ctr"/>
                      <a:r>
                        <a:rPr lang="de-DE" dirty="0" smtClean="0"/>
                        <a:t>0,2105</a:t>
                      </a:r>
                      <a:endParaRPr lang="de-DE" dirty="0"/>
                    </a:p>
                  </a:txBody>
                  <a:tcPr/>
                </a:tc>
              </a:tr>
            </a:tbl>
          </a:graphicData>
        </a:graphic>
      </p:graphicFrame>
    </p:spTree>
  </p:cSld>
  <p:clrMapOvr>
    <a:masterClrMapping/>
  </p:clrMapOvr>
  <p:transition>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VergleichCK.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1884" y="1459988"/>
            <a:ext cx="7920233" cy="53980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VergleichMix.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6204" y="404664"/>
            <a:ext cx="6471592" cy="647159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BspPWSeg1.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45002"/>
          <a:stretch/>
        </p:blipFill>
        <p:spPr bwMode="auto">
          <a:xfrm>
            <a:off x="74222" y="1412776"/>
            <a:ext cx="8995557" cy="544522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BspPWSeg1.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54814" b="-1"/>
          <a:stretch/>
        </p:blipFill>
        <p:spPr bwMode="auto">
          <a:xfrm>
            <a:off x="0" y="1700808"/>
            <a:ext cx="9144000" cy="454775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BspPWSeg2.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1" b="45092"/>
          <a:stretch/>
        </p:blipFill>
        <p:spPr bwMode="auto">
          <a:xfrm>
            <a:off x="66859" y="1412776"/>
            <a:ext cx="9010282" cy="544522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Problemdefinition</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Segmentierung von Bildern und Punktwolken ist ein offenes Problem</a:t>
            </a:r>
          </a:p>
          <a:p>
            <a:pPr lvl="1">
              <a:lnSpc>
                <a:spcPct val="90000"/>
              </a:lnSpc>
            </a:pPr>
            <a:endParaRPr lang="de-DE" dirty="0" smtClean="0"/>
          </a:p>
          <a:p>
            <a:pPr lvl="1">
              <a:lnSpc>
                <a:spcPct val="90000"/>
              </a:lnSpc>
            </a:pPr>
            <a:r>
              <a:rPr lang="de-DE" dirty="0" smtClean="0"/>
              <a:t>Abstimmung zwischen Qualität der Ergebnisse und Geschwindigkeit des Prozesses</a:t>
            </a:r>
          </a:p>
          <a:p>
            <a:pPr lvl="1">
              <a:lnSpc>
                <a:spcPct val="90000"/>
              </a:lnSpc>
            </a:pPr>
            <a:endParaRPr lang="de-DE" dirty="0" smtClean="0"/>
          </a:p>
          <a:p>
            <a:pPr lvl="1">
              <a:lnSpc>
                <a:spcPct val="90000"/>
              </a:lnSpc>
            </a:pPr>
            <a:r>
              <a:rPr lang="de-DE" dirty="0" smtClean="0"/>
              <a:t>Verarbeiten von Punkwolken als ungeordnete Strukturen mit Neuronalen Netzen</a:t>
            </a:r>
          </a:p>
          <a:p>
            <a:pPr lvl="1">
              <a:lnSpc>
                <a:spcPct val="90000"/>
              </a:lnSpc>
            </a:pPr>
            <a:endParaRPr lang="de-DE" dirty="0" smtClean="0"/>
          </a:p>
          <a:p>
            <a:pPr lvl="1">
              <a:lnSpc>
                <a:spcPct val="90000"/>
              </a:lnSpc>
            </a:pPr>
            <a:r>
              <a:rPr lang="de-DE" dirty="0" smtClean="0"/>
              <a:t>Echtzeitfähigkeit für autonomes Fahren</a:t>
            </a: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BspPWSeg2.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54696"/>
          <a:stretch/>
        </p:blipFill>
        <p:spPr bwMode="auto">
          <a:xfrm>
            <a:off x="2236" y="1700807"/>
            <a:ext cx="9139529" cy="455729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Schlussfolgerung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Trade-Off zwischen Qualität und Rechenzeit</a:t>
            </a:r>
          </a:p>
          <a:p>
            <a:pPr lvl="1">
              <a:lnSpc>
                <a:spcPct val="90000"/>
              </a:lnSpc>
            </a:pPr>
            <a:endParaRPr lang="de-DE" sz="2400" dirty="0" smtClean="0"/>
          </a:p>
          <a:p>
            <a:pPr lvl="1">
              <a:lnSpc>
                <a:spcPct val="90000"/>
              </a:lnSpc>
            </a:pPr>
            <a:r>
              <a:rPr lang="de-DE" sz="2400" dirty="0" smtClean="0"/>
              <a:t>Große Varietät in den Trainingsdaten vorteilhaft</a:t>
            </a:r>
          </a:p>
          <a:p>
            <a:pPr lvl="1">
              <a:lnSpc>
                <a:spcPct val="90000"/>
              </a:lnSpc>
            </a:pPr>
            <a:endParaRPr lang="de-DE" sz="2400" dirty="0" smtClean="0"/>
          </a:p>
          <a:p>
            <a:pPr lvl="1">
              <a:lnSpc>
                <a:spcPct val="90000"/>
              </a:lnSpc>
            </a:pPr>
            <a:r>
              <a:rPr lang="de-DE" sz="2400" dirty="0" smtClean="0"/>
              <a:t>Nachtraining mit eigenen Daten empfehlenswert</a:t>
            </a:r>
          </a:p>
          <a:p>
            <a:pPr lvl="1">
              <a:lnSpc>
                <a:spcPct val="90000"/>
              </a:lnSpc>
            </a:pPr>
            <a:endParaRPr lang="de-DE" sz="2400" dirty="0" smtClean="0"/>
          </a:p>
          <a:p>
            <a:pPr lvl="1">
              <a:lnSpc>
                <a:spcPct val="90000"/>
              </a:lnSpc>
            </a:pPr>
            <a:r>
              <a:rPr lang="de-DE" sz="2400" dirty="0" smtClean="0"/>
              <a:t>Bevorzugung von Vordergrundobjekten bei der Bildsegmentierung wünschenswert</a:t>
            </a:r>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Ziele und Anforderungen</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Entwicklung eines Systems zur semantischen Segmentierung von Bildern und Punktwolken</a:t>
            </a:r>
          </a:p>
          <a:p>
            <a:pPr lvl="1">
              <a:lnSpc>
                <a:spcPct val="90000"/>
              </a:lnSpc>
              <a:buNone/>
            </a:pPr>
            <a:endParaRPr lang="de-DE" dirty="0" smtClean="0"/>
          </a:p>
          <a:p>
            <a:pPr lvl="1">
              <a:lnSpc>
                <a:spcPct val="90000"/>
              </a:lnSpc>
            </a:pPr>
            <a:r>
              <a:rPr lang="de-DE" dirty="0" smtClean="0"/>
              <a:t>Auswahl geeigneter Datensätze für Experimente</a:t>
            </a:r>
          </a:p>
          <a:p>
            <a:pPr lvl="1">
              <a:lnSpc>
                <a:spcPct val="90000"/>
              </a:lnSpc>
            </a:pPr>
            <a:endParaRPr lang="de-DE" dirty="0" smtClean="0"/>
          </a:p>
          <a:p>
            <a:pPr lvl="1">
              <a:lnSpc>
                <a:spcPct val="90000"/>
              </a:lnSpc>
            </a:pPr>
            <a:r>
              <a:rPr lang="de-DE" dirty="0" smtClean="0"/>
              <a:t>Durchführung von Experimenten</a:t>
            </a:r>
          </a:p>
          <a:p>
            <a:pPr lvl="1">
              <a:lnSpc>
                <a:spcPct val="90000"/>
              </a:lnSpc>
            </a:pPr>
            <a:endParaRPr lang="de-DE" dirty="0" smtClean="0"/>
          </a:p>
          <a:p>
            <a:pPr lvl="1">
              <a:lnSpc>
                <a:spcPct val="90000"/>
              </a:lnSpc>
            </a:pPr>
            <a:r>
              <a:rPr lang="de-DE" dirty="0" smtClean="0"/>
              <a:t>Optimierung der Laufzeit</a:t>
            </a:r>
          </a:p>
          <a:p>
            <a:pPr lvl="1">
              <a:lnSpc>
                <a:spcPct val="90000"/>
              </a:lnSpc>
            </a:pPr>
            <a:endParaRPr lang="de-DE" dirty="0" smtClean="0"/>
          </a:p>
          <a:p>
            <a:pPr lvl="1">
              <a:lnSpc>
                <a:spcPct val="90000"/>
              </a:lnSpc>
            </a:pPr>
            <a:r>
              <a:rPr lang="de-DE" dirty="0" smtClean="0"/>
              <a:t>Verbesserung der Qualität der Ergebnisse</a:t>
            </a:r>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Segmentierung</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Unterteilung eines Bildes in Regionen</a:t>
            </a:r>
          </a:p>
          <a:p>
            <a:pPr lvl="1">
              <a:lnSpc>
                <a:spcPct val="90000"/>
              </a:lnSpc>
            </a:pPr>
            <a:endParaRPr lang="de-DE" dirty="0" smtClean="0"/>
          </a:p>
          <a:p>
            <a:pPr lvl="1">
              <a:lnSpc>
                <a:spcPct val="90000"/>
              </a:lnSpc>
            </a:pPr>
            <a:r>
              <a:rPr lang="de-DE" dirty="0" smtClean="0"/>
              <a:t>Verschiedene Disziplinen:</a:t>
            </a:r>
          </a:p>
          <a:p>
            <a:pPr lvl="2">
              <a:lnSpc>
                <a:spcPct val="90000"/>
              </a:lnSpc>
              <a:buFont typeface="Arial" pitchFamily="34" charset="0"/>
              <a:buChar char="•"/>
            </a:pPr>
            <a:r>
              <a:rPr lang="de-DE" dirty="0" smtClean="0"/>
              <a:t>Objekt-Segmentierung</a:t>
            </a:r>
          </a:p>
          <a:p>
            <a:pPr lvl="2">
              <a:lnSpc>
                <a:spcPct val="90000"/>
              </a:lnSpc>
              <a:buFont typeface="Arial" pitchFamily="34" charset="0"/>
              <a:buChar char="•"/>
            </a:pPr>
            <a:r>
              <a:rPr lang="de-DE" dirty="0" smtClean="0"/>
              <a:t>Instanz-Segmentierung</a:t>
            </a:r>
          </a:p>
          <a:p>
            <a:pPr lvl="2">
              <a:lnSpc>
                <a:spcPct val="90000"/>
              </a:lnSpc>
              <a:buFont typeface="Arial" pitchFamily="34" charset="0"/>
              <a:buChar char="•"/>
            </a:pPr>
            <a:r>
              <a:rPr lang="de-DE" u="sng" dirty="0" smtClean="0"/>
              <a:t>Semantische Segmentierung</a:t>
            </a:r>
          </a:p>
          <a:p>
            <a:pPr lvl="2">
              <a:lnSpc>
                <a:spcPct val="90000"/>
              </a:lnSpc>
              <a:buFont typeface="Arial" pitchFamily="34" charset="0"/>
              <a:buChar char="•"/>
            </a:pPr>
            <a:r>
              <a:rPr lang="de-DE" dirty="0" smtClean="0"/>
              <a:t>Panoptische Segmentierung</a:t>
            </a:r>
          </a:p>
          <a:p>
            <a:pPr lvl="2">
              <a:lnSpc>
                <a:spcPct val="90000"/>
              </a:lnSpc>
              <a:buFont typeface="Arial" pitchFamily="34" charset="0"/>
              <a:buChar char="•"/>
            </a:pPr>
            <a:endParaRPr lang="de-DE" dirty="0" smtClean="0"/>
          </a:p>
          <a:p>
            <a:pPr lvl="1">
              <a:lnSpc>
                <a:spcPct val="90000"/>
              </a:lnSpc>
            </a:pPr>
            <a:r>
              <a:rPr lang="de-DE" dirty="0" smtClean="0"/>
              <a:t>In dieser Arbeit nur pixelbasierte Verfahren</a:t>
            </a:r>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Semantische Segmentierung</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Jedes </a:t>
            </a:r>
            <a:r>
              <a:rPr lang="de-DE" dirty="0" smtClean="0"/>
              <a:t>Pixel erhält eine valide </a:t>
            </a:r>
            <a:r>
              <a:rPr lang="de-DE" dirty="0" smtClean="0"/>
              <a:t>Klasse</a:t>
            </a:r>
            <a:endParaRPr lang="de-DE" dirty="0" smtClean="0"/>
          </a:p>
          <a:p>
            <a:pPr lvl="1">
              <a:lnSpc>
                <a:spcPct val="90000"/>
              </a:lnSpc>
            </a:pPr>
            <a:r>
              <a:rPr lang="de-DE" dirty="0" smtClean="0"/>
              <a:t>Keine Unterscheidung zwischen Instanzen von zählbaren </a:t>
            </a:r>
            <a:r>
              <a:rPr lang="de-DE" dirty="0" smtClean="0"/>
              <a:t>Objekten</a:t>
            </a:r>
          </a:p>
          <a:p>
            <a:pPr lvl="1">
              <a:lnSpc>
                <a:spcPct val="90000"/>
              </a:lnSpc>
            </a:pPr>
            <a:r>
              <a:rPr lang="de-DE" dirty="0" smtClean="0"/>
              <a:t>Gleiche Anzahl Klassen in jedem Bild</a:t>
            </a: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Cityscapes.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49968"/>
          <a:stretch/>
        </p:blipFill>
        <p:spPr bwMode="auto">
          <a:xfrm>
            <a:off x="944824" y="3068960"/>
            <a:ext cx="7254352" cy="364502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Literatur</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Digitale Bildverarbeitung</a:t>
            </a:r>
          </a:p>
          <a:p>
            <a:pPr lvl="2">
              <a:lnSpc>
                <a:spcPct val="90000"/>
              </a:lnSpc>
            </a:pPr>
            <a:r>
              <a:rPr lang="de-DE" sz="2000" dirty="0" smtClean="0"/>
              <a:t>Bildbearbeitung</a:t>
            </a:r>
            <a:endParaRPr lang="de-DE" sz="2000" dirty="0" smtClean="0"/>
          </a:p>
          <a:p>
            <a:pPr lvl="2">
              <a:lnSpc>
                <a:spcPct val="90000"/>
              </a:lnSpc>
            </a:pPr>
            <a:r>
              <a:rPr lang="de-DE" sz="2000" dirty="0" smtClean="0"/>
              <a:t>Maschinelles Sehen</a:t>
            </a:r>
          </a:p>
          <a:p>
            <a:pPr lvl="3">
              <a:lnSpc>
                <a:spcPct val="90000"/>
              </a:lnSpc>
            </a:pPr>
            <a:r>
              <a:rPr lang="de-DE" sz="1800" dirty="0" smtClean="0"/>
              <a:t>Objekterkennung</a:t>
            </a:r>
          </a:p>
          <a:p>
            <a:pPr lvl="3">
              <a:lnSpc>
                <a:spcPct val="90000"/>
              </a:lnSpc>
            </a:pPr>
            <a:r>
              <a:rPr lang="de-DE" sz="1800" dirty="0" smtClean="0"/>
              <a:t>Repräsentation und Beschreibung</a:t>
            </a:r>
          </a:p>
          <a:p>
            <a:pPr lvl="3">
              <a:lnSpc>
                <a:spcPct val="90000"/>
              </a:lnSpc>
            </a:pPr>
            <a:r>
              <a:rPr lang="de-DE" sz="1800" dirty="0" smtClean="0"/>
              <a:t>Bildsegmentierung</a:t>
            </a:r>
          </a:p>
          <a:p>
            <a:pPr lvl="4">
              <a:lnSpc>
                <a:spcPct val="90000"/>
              </a:lnSpc>
            </a:pPr>
            <a:r>
              <a:rPr lang="de-DE" sz="1600" dirty="0" smtClean="0"/>
              <a:t>Klassische Methoden</a:t>
            </a:r>
          </a:p>
          <a:p>
            <a:pPr lvl="5">
              <a:lnSpc>
                <a:spcPct val="90000"/>
              </a:lnSpc>
            </a:pPr>
            <a:r>
              <a:rPr lang="de-DE" sz="1600" dirty="0" smtClean="0"/>
              <a:t>Detektion von Diskontinuitäten </a:t>
            </a:r>
            <a:endParaRPr lang="de-DE" sz="1600" dirty="0" smtClean="0"/>
          </a:p>
          <a:p>
            <a:pPr lvl="5">
              <a:lnSpc>
                <a:spcPct val="90000"/>
              </a:lnSpc>
            </a:pPr>
            <a:r>
              <a:rPr lang="de-DE" sz="1600" dirty="0" smtClean="0"/>
              <a:t>Segmentierung nach Schwellwerten </a:t>
            </a:r>
            <a:endParaRPr lang="de-DE" sz="1600" dirty="0" smtClean="0"/>
          </a:p>
          <a:p>
            <a:pPr lvl="5">
              <a:lnSpc>
                <a:spcPct val="90000"/>
              </a:lnSpc>
            </a:pPr>
            <a:r>
              <a:rPr lang="de-DE" sz="1600" dirty="0" smtClean="0"/>
              <a:t>Regionen-basierte Segmentierung </a:t>
            </a:r>
            <a:endParaRPr lang="de-DE" sz="1600" dirty="0" smtClean="0"/>
          </a:p>
          <a:p>
            <a:pPr lvl="5">
              <a:lnSpc>
                <a:spcPct val="90000"/>
              </a:lnSpc>
            </a:pPr>
            <a:r>
              <a:rPr lang="de-DE" sz="1600" dirty="0" smtClean="0"/>
              <a:t>Wasserscheide-Verfahren </a:t>
            </a:r>
            <a:endParaRPr lang="de-DE" sz="1600" dirty="0" smtClean="0"/>
          </a:p>
          <a:p>
            <a:pPr lvl="5">
              <a:lnSpc>
                <a:spcPct val="90000"/>
              </a:lnSpc>
            </a:pPr>
            <a:r>
              <a:rPr lang="de-DE" sz="1600" dirty="0" smtClean="0"/>
              <a:t>Segmentierung anhand von Bewegung </a:t>
            </a:r>
            <a:endParaRPr lang="de-DE" sz="1600" dirty="0" smtClean="0"/>
          </a:p>
          <a:p>
            <a:pPr lvl="4">
              <a:lnSpc>
                <a:spcPct val="90000"/>
              </a:lnSpc>
            </a:pPr>
            <a:r>
              <a:rPr lang="de-DE" sz="1600" dirty="0" smtClean="0"/>
              <a:t>Ansätze mit Neuronalen Netzen</a:t>
            </a:r>
          </a:p>
          <a:p>
            <a:pPr lvl="5">
              <a:lnSpc>
                <a:spcPct val="90000"/>
              </a:lnSpc>
            </a:pPr>
            <a:r>
              <a:rPr lang="de-DE" sz="1600" dirty="0" err="1" smtClean="0"/>
              <a:t>Unüberwachte</a:t>
            </a:r>
            <a:r>
              <a:rPr lang="de-DE" sz="1600" dirty="0" err="1" smtClean="0"/>
              <a:t>s</a:t>
            </a:r>
            <a:r>
              <a:rPr lang="de-DE" sz="1600" dirty="0" smtClean="0"/>
              <a:t> Lernen</a:t>
            </a:r>
          </a:p>
          <a:p>
            <a:pPr lvl="5">
              <a:lnSpc>
                <a:spcPct val="90000"/>
              </a:lnSpc>
            </a:pPr>
            <a:r>
              <a:rPr lang="de-DE" sz="1600" dirty="0" smtClean="0"/>
              <a:t>Schwach überwachtes Lernen</a:t>
            </a:r>
          </a:p>
          <a:p>
            <a:pPr lvl="5">
              <a:lnSpc>
                <a:spcPct val="90000"/>
              </a:lnSpc>
            </a:pPr>
            <a:r>
              <a:rPr lang="de-DE" sz="1600" u="sng" dirty="0" smtClean="0"/>
              <a:t>Überwachtes Lernen</a:t>
            </a:r>
            <a:endParaRPr lang="de-DE" sz="1600" u="sng"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Literatur</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Digitale Bildverarbeitung</a:t>
            </a:r>
          </a:p>
          <a:p>
            <a:pPr lvl="2">
              <a:lnSpc>
                <a:spcPct val="90000"/>
              </a:lnSpc>
            </a:pPr>
            <a:r>
              <a:rPr lang="en-US" dirty="0" smtClean="0"/>
              <a:t>“</a:t>
            </a:r>
            <a:r>
              <a:rPr lang="de-DE" dirty="0" smtClean="0"/>
              <a:t>The </a:t>
            </a:r>
            <a:r>
              <a:rPr lang="de-DE" dirty="0" err="1" smtClean="0"/>
              <a:t>field</a:t>
            </a:r>
            <a:r>
              <a:rPr lang="de-DE" dirty="0" smtClean="0"/>
              <a:t> </a:t>
            </a:r>
            <a:r>
              <a:rPr lang="de-DE" dirty="0" err="1" smtClean="0"/>
              <a:t>of</a:t>
            </a:r>
            <a:r>
              <a:rPr lang="de-DE" dirty="0" smtClean="0"/>
              <a:t> digital </a:t>
            </a:r>
            <a:r>
              <a:rPr lang="de-DE" dirty="0" err="1" smtClean="0"/>
              <a:t>image</a:t>
            </a:r>
            <a:r>
              <a:rPr lang="de-DE" dirty="0" smtClean="0"/>
              <a:t> </a:t>
            </a:r>
            <a:r>
              <a:rPr lang="de-DE" dirty="0" err="1" smtClean="0"/>
              <a:t>processing</a:t>
            </a:r>
            <a:r>
              <a:rPr lang="de-DE" dirty="0" smtClean="0"/>
              <a:t> </a:t>
            </a:r>
            <a:r>
              <a:rPr lang="de-DE" dirty="0" err="1" smtClean="0"/>
              <a:t>refers</a:t>
            </a:r>
            <a:r>
              <a:rPr lang="de-DE" dirty="0" smtClean="0"/>
              <a:t> </a:t>
            </a:r>
            <a:r>
              <a:rPr lang="de-DE" dirty="0" err="1" smtClean="0"/>
              <a:t>to</a:t>
            </a:r>
            <a:r>
              <a:rPr lang="de-DE" dirty="0" smtClean="0"/>
              <a:t> </a:t>
            </a:r>
            <a:r>
              <a:rPr lang="de-DE" dirty="0" err="1" smtClean="0"/>
              <a:t>processing</a:t>
            </a:r>
            <a:r>
              <a:rPr lang="de-DE" dirty="0" smtClean="0"/>
              <a:t> digital </a:t>
            </a:r>
            <a:r>
              <a:rPr lang="de-DE" dirty="0" err="1" smtClean="0"/>
              <a:t>images</a:t>
            </a:r>
            <a:r>
              <a:rPr lang="de-DE" dirty="0" smtClean="0"/>
              <a:t> </a:t>
            </a:r>
            <a:r>
              <a:rPr lang="de-DE" dirty="0" err="1" smtClean="0"/>
              <a:t>by</a:t>
            </a:r>
            <a:r>
              <a:rPr lang="de-DE" dirty="0" smtClean="0"/>
              <a:t> </a:t>
            </a:r>
            <a:r>
              <a:rPr lang="de-DE" dirty="0" err="1" smtClean="0"/>
              <a:t>means</a:t>
            </a:r>
            <a:r>
              <a:rPr lang="de-DE" dirty="0" smtClean="0"/>
              <a:t> </a:t>
            </a:r>
            <a:r>
              <a:rPr lang="de-DE" dirty="0" err="1" smtClean="0"/>
              <a:t>of</a:t>
            </a:r>
            <a:r>
              <a:rPr lang="de-DE" dirty="0" smtClean="0"/>
              <a:t> a digital </a:t>
            </a:r>
            <a:r>
              <a:rPr lang="de-DE" dirty="0" err="1" smtClean="0"/>
              <a:t>computer</a:t>
            </a:r>
            <a:r>
              <a:rPr lang="de-DE" dirty="0" smtClean="0"/>
              <a:t> […]</a:t>
            </a:r>
            <a:r>
              <a:rPr lang="de-DE" sz="1800" dirty="0" smtClean="0"/>
              <a:t>“</a:t>
            </a:r>
            <a:r>
              <a:rPr lang="de-DE" baseline="30000" dirty="0" smtClean="0"/>
              <a:t>[</a:t>
            </a:r>
            <a:r>
              <a:rPr lang="de-DE" baseline="30000" dirty="0" smtClean="0"/>
              <a:t>1</a:t>
            </a:r>
            <a:r>
              <a:rPr lang="de-DE" baseline="30000" dirty="0" smtClean="0"/>
              <a:t>]</a:t>
            </a:r>
            <a:endParaRPr lang="de-DE" dirty="0" smtClean="0"/>
          </a:p>
          <a:p>
            <a:pPr lvl="1">
              <a:lnSpc>
                <a:spcPct val="90000"/>
              </a:lnSpc>
            </a:pPr>
            <a:r>
              <a:rPr lang="de-DE" sz="2400" dirty="0" smtClean="0"/>
              <a:t>Maschinelles Sehen</a:t>
            </a:r>
          </a:p>
          <a:p>
            <a:pPr lvl="2">
              <a:lnSpc>
                <a:spcPct val="90000"/>
              </a:lnSpc>
            </a:pPr>
            <a:r>
              <a:rPr lang="en-US" dirty="0" smtClean="0"/>
              <a:t>“[…]there are fields such as computer vision whose ultimate goal is to use computers to emulate human vision, including learning and being able to make inferences and take actions based on visual inputs.”</a:t>
            </a:r>
            <a:r>
              <a:rPr lang="en-US" baseline="30000" dirty="0" smtClean="0"/>
              <a:t>[1</a:t>
            </a:r>
            <a:r>
              <a:rPr lang="en-US" baseline="30000" dirty="0" smtClean="0"/>
              <a:t>]</a:t>
            </a:r>
            <a:endParaRPr lang="de-DE" dirty="0" smtClean="0"/>
          </a:p>
          <a:p>
            <a:pPr lvl="1">
              <a:lnSpc>
                <a:spcPct val="90000"/>
              </a:lnSpc>
            </a:pPr>
            <a:r>
              <a:rPr lang="de-DE" sz="2400" dirty="0" smtClean="0"/>
              <a:t>Bildsegmentierung</a:t>
            </a:r>
          </a:p>
          <a:p>
            <a:pPr lvl="1">
              <a:lnSpc>
                <a:spcPct val="90000"/>
              </a:lnSpc>
            </a:pPr>
            <a:endParaRPr lang="de-DE" sz="2400"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6248400"/>
            <a:ext cx="7560840" cy="457200"/>
          </a:xfrm>
        </p:spPr>
        <p:txBody>
          <a:bodyPr/>
          <a:lstStyle/>
          <a:p>
            <a:pPr algn="l"/>
            <a:r>
              <a:rPr lang="de-DE" dirty="0" smtClean="0"/>
              <a:t>[1] </a:t>
            </a:r>
            <a:r>
              <a:rPr lang="de-DE" sz="1200" dirty="0" smtClean="0"/>
              <a:t>Gonzalez, Rafael C. und Woods, Richard E.: Digital </a:t>
            </a:r>
            <a:r>
              <a:rPr lang="de-DE" sz="1200" dirty="0" err="1" smtClean="0"/>
              <a:t>image</a:t>
            </a:r>
            <a:r>
              <a:rPr lang="de-DE" sz="1200" dirty="0" smtClean="0"/>
              <a:t> </a:t>
            </a:r>
            <a:r>
              <a:rPr lang="de-DE" sz="1200" dirty="0" err="1" smtClean="0"/>
              <a:t>processing</a:t>
            </a:r>
            <a:r>
              <a:rPr lang="de-DE" sz="1200" dirty="0" smtClean="0"/>
              <a:t>. </a:t>
            </a:r>
            <a:r>
              <a:rPr lang="de-DE" sz="1200" dirty="0" err="1" smtClean="0"/>
              <a:t>Prentice</a:t>
            </a:r>
            <a:r>
              <a:rPr lang="de-DE" sz="1200" dirty="0" smtClean="0"/>
              <a:t> Hall, </a:t>
            </a:r>
            <a:r>
              <a:rPr lang="de-DE" sz="1200" dirty="0" err="1" smtClean="0"/>
              <a:t>Upper</a:t>
            </a:r>
            <a:r>
              <a:rPr lang="de-DE" sz="1200" dirty="0" smtClean="0"/>
              <a:t> </a:t>
            </a:r>
            <a:r>
              <a:rPr lang="de-DE" sz="1200" dirty="0" err="1" smtClean="0"/>
              <a:t>Saddle</a:t>
            </a:r>
            <a:r>
              <a:rPr lang="de-DE" sz="1200" dirty="0" smtClean="0"/>
              <a:t> River, N.J., 2008. </a:t>
            </a:r>
            <a:endParaRPr lang="de-DE" sz="1200" dirty="0"/>
          </a:p>
        </p:txBody>
      </p:sp>
    </p:spTree>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939</Words>
  <Application>Microsoft Office PowerPoint</Application>
  <PresentationFormat>Bildschirmpräsentation (4:3)</PresentationFormat>
  <Paragraphs>483</Paragraphs>
  <Slides>41</Slides>
  <Notes>40</Notes>
  <HiddenSlides>0</HiddenSlides>
  <MMClips>0</MMClips>
  <ScaleCrop>false</ScaleCrop>
  <HeadingPairs>
    <vt:vector size="4" baseType="variant">
      <vt:variant>
        <vt:lpstr>Design</vt:lpstr>
      </vt:variant>
      <vt:variant>
        <vt:i4>6</vt:i4>
      </vt:variant>
      <vt:variant>
        <vt:lpstr>Folientitel</vt:lpstr>
      </vt:variant>
      <vt:variant>
        <vt:i4>41</vt:i4>
      </vt:variant>
    </vt:vector>
  </HeadingPairs>
  <TitlesOfParts>
    <vt:vector size="47" baseType="lpstr">
      <vt:lpstr>Leere Präsentation</vt:lpstr>
      <vt:lpstr>1_Leere Präsentation</vt:lpstr>
      <vt:lpstr>2_Leere Präsentation</vt:lpstr>
      <vt:lpstr>3_Leere Präsentation</vt:lpstr>
      <vt:lpstr>4_Leere Präsentation</vt:lpstr>
      <vt:lpstr>5_Leere Präsentation</vt:lpstr>
      <vt:lpstr>Folie 1</vt:lpstr>
      <vt:lpstr>Inhalt</vt:lpstr>
      <vt:lpstr>Motivation der Arbeit</vt:lpstr>
      <vt:lpstr>Problemdefinition</vt:lpstr>
      <vt:lpstr>Ziele und Anforderungen</vt:lpstr>
      <vt:lpstr>Segmentierung</vt:lpstr>
      <vt:lpstr>Semantische Segmentierung</vt:lpstr>
      <vt:lpstr>Literatur</vt:lpstr>
      <vt:lpstr>Literatur</vt:lpstr>
      <vt:lpstr>Convolutional Neural Network (CNN)</vt:lpstr>
      <vt:lpstr>Vorteile von CNNs in der Bildverarbeitung</vt:lpstr>
      <vt:lpstr>Atrous Convolution</vt:lpstr>
      <vt:lpstr>Atrous Convolution</vt:lpstr>
      <vt:lpstr>Atrous Spatial Pyramid Pooling</vt:lpstr>
      <vt:lpstr>Conditional Random Fields</vt:lpstr>
      <vt:lpstr>Residual Learning</vt:lpstr>
      <vt:lpstr>Projektive Geometrie</vt:lpstr>
      <vt:lpstr>Kameraprojektion</vt:lpstr>
      <vt:lpstr>Kamerakalibrierung</vt:lpstr>
      <vt:lpstr>Kamerakalibrierung</vt:lpstr>
      <vt:lpstr>Algorithmus</vt:lpstr>
      <vt:lpstr>DeepLab</vt:lpstr>
      <vt:lpstr>Arbeitsfluss von DeepLab</vt:lpstr>
      <vt:lpstr>Anpassungen des DCNN für semantische Segmentierung</vt:lpstr>
      <vt:lpstr>Backbones</vt:lpstr>
      <vt:lpstr>Datensätze für die Durchführung von Experimenten</vt:lpstr>
      <vt:lpstr>Experimente: Trainingsdauer für MobileNetV2</vt:lpstr>
      <vt:lpstr>Leistung des Netzes mit MobileNetV2</vt:lpstr>
      <vt:lpstr>Datensätze für die Durchführung von Experimenten</vt:lpstr>
      <vt:lpstr>Vergleich MobileNetV2 und Xception65</vt:lpstr>
      <vt:lpstr>Vergleich MobileNetV2 und Xception65</vt:lpstr>
      <vt:lpstr>Experiment zur Verfeinerung mit KITTI-Daten</vt:lpstr>
      <vt:lpstr>Experiment zur Verfeinerung mit KITTI-Daten</vt:lpstr>
      <vt:lpstr>Experiment zur Verfeinerung mit KITTI-Daten</vt:lpstr>
      <vt:lpstr>Experiment zur Verfeinerung mit KITTI-Daten</vt:lpstr>
      <vt:lpstr>Folie 36</vt:lpstr>
      <vt:lpstr>Beispiel für Punktwolkensegmentierung</vt:lpstr>
      <vt:lpstr>Beispiel für Punktwolkensegmentierung</vt:lpstr>
      <vt:lpstr>Beispiel für Punktwolkensegmentierung</vt:lpstr>
      <vt:lpstr>Beispiel für Punktwolkensegmentierung</vt:lpstr>
      <vt:lpstr>Schlussfolgerung</vt:lpstr>
    </vt:vector>
  </TitlesOfParts>
  <Company>kiz Abt. Medien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Titelmaster</dc:title>
  <dc:creator>Tarik</dc:creator>
  <cp:lastModifiedBy>Tarik</cp:lastModifiedBy>
  <cp:revision>106</cp:revision>
  <dcterms:modified xsi:type="dcterms:W3CDTF">2019-11-05T20:45:44Z</dcterms:modified>
</cp:coreProperties>
</file>